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8"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231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27"/>
    <p:restoredTop sz="94750"/>
  </p:normalViewPr>
  <p:slideViewPr>
    <p:cSldViewPr snapToGrid="0" snapToObjects="1">
      <p:cViewPr>
        <p:scale>
          <a:sx n="100" d="100"/>
          <a:sy n="100" d="100"/>
        </p:scale>
        <p:origin x="1147" y="120"/>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2" name="Picture Placeholder 21"/>
          <p:cNvSpPr>
            <a:spLocks noGrp="1"/>
          </p:cNvSpPr>
          <p:nvPr>
            <p:ph type="pic" sz="quarter" idx="13"/>
          </p:nvPr>
        </p:nvSpPr>
        <p:spPr>
          <a:xfrm>
            <a:off x="0" y="573088"/>
            <a:ext cx="4435006" cy="4035324"/>
          </a:xfrm>
        </p:spPr>
        <p:txBody>
          <a:bodyPr/>
          <a:lstStyle/>
          <a:p>
            <a:endParaRPr lang="en-US"/>
          </a:p>
        </p:txBody>
      </p:sp>
      <p:sp>
        <p:nvSpPr>
          <p:cNvPr id="28" name="Content Placeholder 27"/>
          <p:cNvSpPr>
            <a:spLocks noGrp="1"/>
          </p:cNvSpPr>
          <p:nvPr>
            <p:ph sz="quarter" idx="14" hasCustomPrompt="1"/>
          </p:nvPr>
        </p:nvSpPr>
        <p:spPr>
          <a:xfrm>
            <a:off x="4741863" y="590860"/>
            <a:ext cx="4025900" cy="450850"/>
          </a:xfrm>
        </p:spPr>
        <p:txBody>
          <a:bodyPr>
            <a:noAutofit/>
          </a:bodyPr>
          <a:lstStyle>
            <a:lvl1pPr marL="0" indent="0">
              <a:buNone/>
              <a:defRPr sz="2400">
                <a:solidFill>
                  <a:schemeClr val="bg1">
                    <a:lumMod val="50000"/>
                  </a:schemeClr>
                </a:solidFill>
              </a:defRPr>
            </a:lvl1pPr>
          </a:lstStyle>
          <a:p>
            <a:pPr lvl="0"/>
            <a:r>
              <a:rPr lang="en-CA" dirty="0"/>
              <a:t>Click to edit optional title</a:t>
            </a:r>
            <a:endParaRPr lang="en-US" dirty="0"/>
          </a:p>
        </p:txBody>
      </p:sp>
      <p:cxnSp>
        <p:nvCxnSpPr>
          <p:cNvPr id="5" name="Straight Connector 4">
            <a:extLst>
              <a:ext uri="{FF2B5EF4-FFF2-40B4-BE49-F238E27FC236}">
                <a16:creationId xmlns:a16="http://schemas.microsoft.com/office/drawing/2014/main" id="{A134AAFB-3AF0-C52B-AA45-88AC20CDE3F7}"/>
              </a:ext>
              <a:ext uri="{C183D7F6-B498-43B3-948B-1728B52AA6E4}">
                <adec:decorative xmlns:adec="http://schemas.microsoft.com/office/drawing/2017/decorative" val="1"/>
              </a:ext>
            </a:extLst>
          </p:cNvPr>
          <p:cNvCxnSpPr>
            <a:cxnSpLocks/>
          </p:cNvCxnSpPr>
          <p:nvPr userDrawn="1"/>
        </p:nvCxnSpPr>
        <p:spPr>
          <a:xfrm>
            <a:off x="4157580" y="1254736"/>
            <a:ext cx="4986420" cy="0"/>
          </a:xfrm>
          <a:prstGeom prst="line">
            <a:avLst/>
          </a:prstGeom>
          <a:ln w="1270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ctrTitle" hasCustomPrompt="1"/>
          </p:nvPr>
        </p:nvSpPr>
        <p:spPr>
          <a:xfrm>
            <a:off x="4742282" y="1432881"/>
            <a:ext cx="4025306" cy="1388754"/>
          </a:xfrm>
        </p:spPr>
        <p:txBody>
          <a:bodyPr>
            <a:noAutofit/>
          </a:bodyPr>
          <a:lstStyle>
            <a:lvl1pPr algn="l">
              <a:defRPr sz="3600" b="1">
                <a:solidFill>
                  <a:srgbClr val="E2231A"/>
                </a:solidFill>
              </a:defRPr>
            </a:lvl1pPr>
          </a:lstStyle>
          <a:p>
            <a:r>
              <a:rPr lang="en-CA" dirty="0"/>
              <a:t>Click to edit title</a:t>
            </a:r>
            <a:endParaRPr lang="en-US" dirty="0"/>
          </a:p>
        </p:txBody>
      </p:sp>
      <p:cxnSp>
        <p:nvCxnSpPr>
          <p:cNvPr id="8" name="Straight Connector 7">
            <a:extLst>
              <a:ext uri="{FF2B5EF4-FFF2-40B4-BE49-F238E27FC236}">
                <a16:creationId xmlns:a16="http://schemas.microsoft.com/office/drawing/2014/main" id="{FEC7BA55-831F-C606-D8C4-5714A1E999F0}"/>
              </a:ext>
              <a:ext uri="{C183D7F6-B498-43B3-948B-1728B52AA6E4}">
                <adec:decorative xmlns:adec="http://schemas.microsoft.com/office/drawing/2017/decorative" val="1"/>
              </a:ext>
            </a:extLst>
          </p:cNvPr>
          <p:cNvCxnSpPr>
            <a:cxnSpLocks/>
          </p:cNvCxnSpPr>
          <p:nvPr userDrawn="1"/>
        </p:nvCxnSpPr>
        <p:spPr>
          <a:xfrm>
            <a:off x="4157580" y="2993595"/>
            <a:ext cx="4986420" cy="0"/>
          </a:xfrm>
          <a:prstGeom prst="line">
            <a:avLst/>
          </a:prstGeom>
          <a:ln w="1270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 name="Subtitle 2"/>
          <p:cNvSpPr>
            <a:spLocks noGrp="1"/>
          </p:cNvSpPr>
          <p:nvPr>
            <p:ph type="subTitle" idx="1" hasCustomPrompt="1"/>
          </p:nvPr>
        </p:nvSpPr>
        <p:spPr>
          <a:xfrm>
            <a:off x="4742282" y="3212564"/>
            <a:ext cx="4025306" cy="675902"/>
          </a:xfrm>
        </p:spPr>
        <p:txBody>
          <a:bodyPr>
            <a:noAutofit/>
          </a:bodyPr>
          <a:lstStyle>
            <a:lvl1pPr marL="0" indent="0" algn="l">
              <a:buNone/>
              <a:defRPr sz="18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dirty="0"/>
              <a:t>Click to edit subtitle</a:t>
            </a:r>
            <a:endParaRPr lang="en-US" dirty="0"/>
          </a:p>
        </p:txBody>
      </p:sp>
      <p:pic>
        <p:nvPicPr>
          <p:cNvPr id="39" name="Picture 38" descr="Fanshawe logo">
            <a:extLst>
              <a:ext uri="{C183D7F6-B498-43B3-948B-1728B52AA6E4}">
                <adec:decorative xmlns:adec="http://schemas.microsoft.com/office/drawing/2017/decorative" val="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427279" y="3996537"/>
            <a:ext cx="2621764" cy="985686"/>
          </a:xfrm>
          <a:prstGeom prst="rect">
            <a:avLst/>
          </a:prstGeom>
        </p:spPr>
      </p:pic>
    </p:spTree>
    <p:extLst>
      <p:ext uri="{BB962C8B-B14F-4D97-AF65-F5344CB8AC3E}">
        <p14:creationId xmlns:p14="http://schemas.microsoft.com/office/powerpoint/2010/main" val="3066534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Solid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5118130"/>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Solid Whit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4028790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6D70C9AB-7A11-B0BD-49BC-8DC32BA8D3F8}"/>
              </a:ext>
              <a:ext uri="{C183D7F6-B498-43B3-948B-1728B52AA6E4}">
                <adec:decorative xmlns:adec="http://schemas.microsoft.com/office/drawing/2017/decorative" val="1"/>
              </a:ext>
            </a:extLst>
          </p:cNvPr>
          <p:cNvCxnSpPr>
            <a:cxnSpLocks/>
          </p:cNvCxnSpPr>
          <p:nvPr userDrawn="1"/>
        </p:nvCxnSpPr>
        <p:spPr>
          <a:xfrm flipV="1">
            <a:off x="-1" y="274562"/>
            <a:ext cx="7911187" cy="3104"/>
          </a:xfrm>
          <a:prstGeom prst="line">
            <a:avLst/>
          </a:prstGeom>
          <a:ln w="1270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457200" y="337576"/>
            <a:ext cx="8229600" cy="857250"/>
          </a:xfrm>
        </p:spPr>
        <p:txBody>
          <a:bodyPr/>
          <a:lstStyle/>
          <a:p>
            <a:r>
              <a:rPr lang="en-CA" dirty="0"/>
              <a:t>Click to edit title</a:t>
            </a:r>
            <a:endParaRPr lang="en-US" dirty="0"/>
          </a:p>
        </p:txBody>
      </p:sp>
      <p:cxnSp>
        <p:nvCxnSpPr>
          <p:cNvPr id="5" name="Straight Connector 4">
            <a:extLst>
              <a:ext uri="{FF2B5EF4-FFF2-40B4-BE49-F238E27FC236}">
                <a16:creationId xmlns:a16="http://schemas.microsoft.com/office/drawing/2014/main" id="{A2D6274A-21EA-B6E3-C6B5-10F89E96D430}"/>
              </a:ext>
              <a:ext uri="{C183D7F6-B498-43B3-948B-1728B52AA6E4}">
                <adec:decorative xmlns:adec="http://schemas.microsoft.com/office/drawing/2017/decorative" val="1"/>
              </a:ext>
            </a:extLst>
          </p:cNvPr>
          <p:cNvCxnSpPr>
            <a:cxnSpLocks/>
          </p:cNvCxnSpPr>
          <p:nvPr userDrawn="1"/>
        </p:nvCxnSpPr>
        <p:spPr>
          <a:xfrm flipV="1">
            <a:off x="1232813" y="1254736"/>
            <a:ext cx="7911187" cy="3104"/>
          </a:xfrm>
          <a:prstGeom prst="line">
            <a:avLst/>
          </a:prstGeom>
          <a:ln w="1270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 hasCustomPrompt="1"/>
          </p:nvPr>
        </p:nvSpPr>
        <p:spPr>
          <a:xfrm>
            <a:off x="457200" y="1403005"/>
            <a:ext cx="4438719" cy="3369262"/>
          </a:xfrm>
        </p:spPr>
        <p:txBody>
          <a:bodyPr/>
          <a:lstStyle/>
          <a:p>
            <a:pPr lvl="0"/>
            <a:r>
              <a:rPr lang="en-CA" dirty="0"/>
              <a:t>Click to edit text</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8" name="Picture Placeholder 7"/>
          <p:cNvSpPr>
            <a:spLocks noGrp="1"/>
          </p:cNvSpPr>
          <p:nvPr>
            <p:ph type="pic" sz="quarter" idx="10"/>
          </p:nvPr>
        </p:nvSpPr>
        <p:spPr>
          <a:xfrm>
            <a:off x="5735805" y="1003300"/>
            <a:ext cx="3408195" cy="3911600"/>
          </a:xfrm>
        </p:spPr>
        <p:txBody>
          <a:bodyPr/>
          <a:lstStyle/>
          <a:p>
            <a:endParaRPr lang="en-US" dirty="0"/>
          </a:p>
        </p:txBody>
      </p:sp>
      <p:pic>
        <p:nvPicPr>
          <p:cNvPr id="9" name="Picture 8" descr="Fanshaw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4278574" y="3522406"/>
            <a:ext cx="2222339" cy="835517"/>
          </a:xfrm>
          <a:prstGeom prst="rect">
            <a:avLst/>
          </a:prstGeom>
        </p:spPr>
      </p:pic>
    </p:spTree>
    <p:extLst>
      <p:ext uri="{BB962C8B-B14F-4D97-AF65-F5344CB8AC3E}">
        <p14:creationId xmlns:p14="http://schemas.microsoft.com/office/powerpoint/2010/main" val="2607219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Re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363E3D8-BF4C-8B4D-9142-5B1BEA3F8C46}"/>
              </a:ex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161" t="58327" r="462" b="11207"/>
          <a:stretch/>
        </p:blipFill>
        <p:spPr>
          <a:xfrm>
            <a:off x="442203" y="0"/>
            <a:ext cx="8259594" cy="4521866"/>
          </a:xfrm>
          <a:prstGeom prst="rect">
            <a:avLst/>
          </a:prstGeom>
        </p:spPr>
      </p:pic>
      <p:cxnSp>
        <p:nvCxnSpPr>
          <p:cNvPr id="3" name="Straight Connector 2">
            <a:extLst>
              <a:ext uri="{FF2B5EF4-FFF2-40B4-BE49-F238E27FC236}">
                <a16:creationId xmlns:a16="http://schemas.microsoft.com/office/drawing/2014/main" id="{54B31832-E5AD-1B2B-7909-7FCAC49BB741}"/>
              </a:ext>
              <a:ext uri="{C183D7F6-B498-43B3-948B-1728B52AA6E4}">
                <adec:decorative xmlns:adec="http://schemas.microsoft.com/office/drawing/2017/decorative" val="1"/>
              </a:ext>
            </a:extLst>
          </p:cNvPr>
          <p:cNvCxnSpPr>
            <a:cxnSpLocks/>
          </p:cNvCxnSpPr>
          <p:nvPr userDrawn="1"/>
        </p:nvCxnSpPr>
        <p:spPr>
          <a:xfrm flipV="1">
            <a:off x="-14998" y="274562"/>
            <a:ext cx="7911187" cy="3104"/>
          </a:xfrm>
          <a:prstGeom prst="line">
            <a:avLst/>
          </a:prstGeom>
          <a:ln w="1270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722313" y="417102"/>
            <a:ext cx="7772400" cy="746689"/>
          </a:xfrm>
        </p:spPr>
        <p:txBody>
          <a:bodyPr anchor="t"/>
          <a:lstStyle>
            <a:lvl1pPr algn="l">
              <a:defRPr sz="4000" b="1" cap="none">
                <a:solidFill>
                  <a:schemeClr val="bg1"/>
                </a:solidFill>
              </a:defRPr>
            </a:lvl1pPr>
          </a:lstStyle>
          <a:p>
            <a:r>
              <a:rPr lang="en-CA" dirty="0"/>
              <a:t>Click here edit title</a:t>
            </a:r>
            <a:endParaRPr lang="en-US" dirty="0"/>
          </a:p>
        </p:txBody>
      </p:sp>
      <p:cxnSp>
        <p:nvCxnSpPr>
          <p:cNvPr id="4" name="Straight Connector 3">
            <a:extLst>
              <a:ext uri="{FF2B5EF4-FFF2-40B4-BE49-F238E27FC236}">
                <a16:creationId xmlns:a16="http://schemas.microsoft.com/office/drawing/2014/main" id="{CB030C17-2FB0-7C32-707C-28621759C1D6}"/>
              </a:ext>
              <a:ext uri="{C183D7F6-B498-43B3-948B-1728B52AA6E4}">
                <adec:decorative xmlns:adec="http://schemas.microsoft.com/office/drawing/2017/decorative" val="1"/>
              </a:ext>
            </a:extLst>
          </p:cNvPr>
          <p:cNvCxnSpPr>
            <a:cxnSpLocks/>
          </p:cNvCxnSpPr>
          <p:nvPr userDrawn="1"/>
        </p:nvCxnSpPr>
        <p:spPr>
          <a:xfrm flipV="1">
            <a:off x="1217816" y="1254736"/>
            <a:ext cx="7911187" cy="3104"/>
          </a:xfrm>
          <a:prstGeom prst="line">
            <a:avLst/>
          </a:prstGeom>
          <a:ln w="1270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1" name="Content Placeholder 2"/>
          <p:cNvSpPr>
            <a:spLocks noGrp="1"/>
          </p:cNvSpPr>
          <p:nvPr>
            <p:ph idx="1" hasCustomPrompt="1"/>
          </p:nvPr>
        </p:nvSpPr>
        <p:spPr>
          <a:xfrm>
            <a:off x="722313" y="1592129"/>
            <a:ext cx="7772400" cy="2595619"/>
          </a:xfrm>
        </p:spPr>
        <p:txBody>
          <a:bodyPr/>
          <a:lstStyle>
            <a:lvl1pPr>
              <a:defRPr>
                <a:solidFill>
                  <a:srgbClr val="FFFFFF"/>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CA" dirty="0"/>
              <a:t>Click to edit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pic>
        <p:nvPicPr>
          <p:cNvPr id="10" name="Picture 9" descr="Fanshaw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77976" y="4441795"/>
            <a:ext cx="1866421" cy="701705"/>
          </a:xfrm>
          <a:prstGeom prst="rect">
            <a:avLst/>
          </a:prstGeom>
        </p:spPr>
      </p:pic>
    </p:spTree>
    <p:extLst>
      <p:ext uri="{BB962C8B-B14F-4D97-AF65-F5344CB8AC3E}">
        <p14:creationId xmlns:p14="http://schemas.microsoft.com/office/powerpoint/2010/main" val="465942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t 3">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639AB18E-7891-1B3E-F54F-4D0A4AD4AD4D}"/>
              </a:ext>
              <a:ext uri="{C183D7F6-B498-43B3-948B-1728B52AA6E4}">
                <adec:decorative xmlns:adec="http://schemas.microsoft.com/office/drawing/2017/decorative" val="1"/>
              </a:ext>
            </a:extLst>
          </p:cNvPr>
          <p:cNvCxnSpPr>
            <a:cxnSpLocks/>
          </p:cNvCxnSpPr>
          <p:nvPr userDrawn="1"/>
        </p:nvCxnSpPr>
        <p:spPr>
          <a:xfrm flipV="1">
            <a:off x="-1" y="274562"/>
            <a:ext cx="7911187" cy="3104"/>
          </a:xfrm>
          <a:prstGeom prst="line">
            <a:avLst/>
          </a:prstGeom>
          <a:ln w="1270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457200" y="337576"/>
            <a:ext cx="8229600" cy="857250"/>
          </a:xfrm>
        </p:spPr>
        <p:txBody>
          <a:bodyPr/>
          <a:lstStyle/>
          <a:p>
            <a:r>
              <a:rPr lang="en-CA" dirty="0"/>
              <a:t>Click here to edit title</a:t>
            </a:r>
            <a:endParaRPr lang="en-US" dirty="0"/>
          </a:p>
        </p:txBody>
      </p:sp>
      <p:cxnSp>
        <p:nvCxnSpPr>
          <p:cNvPr id="12" name="Straight Connector 11">
            <a:extLst>
              <a:ext uri="{FF2B5EF4-FFF2-40B4-BE49-F238E27FC236}">
                <a16:creationId xmlns:a16="http://schemas.microsoft.com/office/drawing/2014/main" id="{6B3861BD-82D3-631A-A3F4-2DEBF54A8BEE}"/>
              </a:ext>
              <a:ext uri="{C183D7F6-B498-43B3-948B-1728B52AA6E4}">
                <adec:decorative xmlns:adec="http://schemas.microsoft.com/office/drawing/2017/decorative" val="1"/>
              </a:ext>
            </a:extLst>
          </p:cNvPr>
          <p:cNvCxnSpPr>
            <a:cxnSpLocks/>
          </p:cNvCxnSpPr>
          <p:nvPr userDrawn="1"/>
        </p:nvCxnSpPr>
        <p:spPr>
          <a:xfrm flipV="1">
            <a:off x="1232813" y="1254736"/>
            <a:ext cx="7911187" cy="3104"/>
          </a:xfrm>
          <a:prstGeom prst="line">
            <a:avLst/>
          </a:prstGeom>
          <a:ln w="1270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sz="half" idx="1" hasCustomPrompt="1"/>
          </p:nvPr>
        </p:nvSpPr>
        <p:spPr>
          <a:xfrm>
            <a:off x="457200" y="1575556"/>
            <a:ext cx="3758431" cy="31390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dirty="0"/>
              <a:t>Click to edit text</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
        <p:nvSpPr>
          <p:cNvPr id="4" name="Content Placeholder 3"/>
          <p:cNvSpPr>
            <a:spLocks noGrp="1"/>
          </p:cNvSpPr>
          <p:nvPr>
            <p:ph sz="half" idx="2" hasCustomPrompt="1"/>
          </p:nvPr>
        </p:nvSpPr>
        <p:spPr>
          <a:xfrm>
            <a:off x="4404793" y="1575557"/>
            <a:ext cx="3782085" cy="31390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dirty="0"/>
              <a:t>Click to edit text</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pic>
        <p:nvPicPr>
          <p:cNvPr id="11" name="Fanshawe logo" descr="Fanshaw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7842803" y="3742454"/>
            <a:ext cx="2036459" cy="765633"/>
          </a:xfrm>
          <a:prstGeom prst="rect">
            <a:avLst/>
          </a:prstGeom>
        </p:spPr>
      </p:pic>
    </p:spTree>
    <p:extLst>
      <p:ext uri="{BB962C8B-B14F-4D97-AF65-F5344CB8AC3E}">
        <p14:creationId xmlns:p14="http://schemas.microsoft.com/office/powerpoint/2010/main" val="12024469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4">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B7B326CB-2ACF-7644-6AC7-36ABCC65E68D}"/>
              </a:ext>
              <a:ext uri="{C183D7F6-B498-43B3-948B-1728B52AA6E4}">
                <adec:decorative xmlns:adec="http://schemas.microsoft.com/office/drawing/2017/decorative" val="1"/>
              </a:ext>
            </a:extLst>
          </p:cNvPr>
          <p:cNvCxnSpPr>
            <a:cxnSpLocks/>
          </p:cNvCxnSpPr>
          <p:nvPr userDrawn="1"/>
        </p:nvCxnSpPr>
        <p:spPr>
          <a:xfrm>
            <a:off x="0" y="407721"/>
            <a:ext cx="5335722" cy="0"/>
          </a:xfrm>
          <a:prstGeom prst="line">
            <a:avLst/>
          </a:prstGeom>
          <a:ln w="1270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457200" y="407721"/>
            <a:ext cx="4528594" cy="1391204"/>
          </a:xfrm>
        </p:spPr>
        <p:txBody>
          <a:bodyPr/>
          <a:lstStyle>
            <a:lvl1pPr algn="l">
              <a:defRPr/>
            </a:lvl1pPr>
          </a:lstStyle>
          <a:p>
            <a:r>
              <a:rPr lang="en-CA" dirty="0"/>
              <a:t>Click here to </a:t>
            </a:r>
            <a:br>
              <a:rPr lang="en-CA" dirty="0"/>
            </a:br>
            <a:r>
              <a:rPr lang="en-CA" dirty="0"/>
              <a:t>edit title</a:t>
            </a:r>
            <a:endParaRPr lang="en-US" dirty="0"/>
          </a:p>
        </p:txBody>
      </p:sp>
      <p:cxnSp>
        <p:nvCxnSpPr>
          <p:cNvPr id="8" name="Straight Connector 7">
            <a:extLst>
              <a:ext uri="{FF2B5EF4-FFF2-40B4-BE49-F238E27FC236}">
                <a16:creationId xmlns:a16="http://schemas.microsoft.com/office/drawing/2014/main" id="{8E9FB223-3DB9-BBE7-3174-11D9BE36AECE}"/>
              </a:ext>
              <a:ext uri="{C183D7F6-B498-43B3-948B-1728B52AA6E4}">
                <adec:decorative xmlns:adec="http://schemas.microsoft.com/office/drawing/2017/decorative" val="1"/>
              </a:ext>
            </a:extLst>
          </p:cNvPr>
          <p:cNvCxnSpPr>
            <a:cxnSpLocks/>
          </p:cNvCxnSpPr>
          <p:nvPr userDrawn="1"/>
        </p:nvCxnSpPr>
        <p:spPr>
          <a:xfrm>
            <a:off x="0" y="1794312"/>
            <a:ext cx="5335722" cy="0"/>
          </a:xfrm>
          <a:prstGeom prst="line">
            <a:avLst/>
          </a:prstGeom>
          <a:ln w="1270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4" name="Content Placeholder 3"/>
          <p:cNvSpPr>
            <a:spLocks noGrp="1"/>
          </p:cNvSpPr>
          <p:nvPr>
            <p:ph sz="half" idx="2" hasCustomPrompt="1"/>
          </p:nvPr>
        </p:nvSpPr>
        <p:spPr>
          <a:xfrm>
            <a:off x="457199" y="2120892"/>
            <a:ext cx="4528595" cy="282495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CA" dirty="0"/>
              <a:t>Click to edit text</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pic>
        <p:nvPicPr>
          <p:cNvPr id="14" name="Fanshawe logo" descr="Fanshaw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792093" y="81053"/>
            <a:ext cx="2621764" cy="985686"/>
          </a:xfrm>
          <a:prstGeom prst="rect">
            <a:avLst/>
          </a:prstGeom>
        </p:spPr>
      </p:pic>
      <p:sp>
        <p:nvSpPr>
          <p:cNvPr id="13" name="Picture Placeholder 12"/>
          <p:cNvSpPr>
            <a:spLocks noGrp="1"/>
          </p:cNvSpPr>
          <p:nvPr>
            <p:ph type="pic" sz="quarter" idx="10"/>
          </p:nvPr>
        </p:nvSpPr>
        <p:spPr>
          <a:xfrm>
            <a:off x="5175250" y="1120775"/>
            <a:ext cx="3687763" cy="4022725"/>
          </a:xfrm>
        </p:spPr>
        <p:txBody>
          <a:bodyPr/>
          <a:lstStyle/>
          <a:p>
            <a:endParaRPr lang="en-US"/>
          </a:p>
        </p:txBody>
      </p:sp>
    </p:spTree>
    <p:extLst>
      <p:ext uri="{BB962C8B-B14F-4D97-AF65-F5344CB8AC3E}">
        <p14:creationId xmlns:p14="http://schemas.microsoft.com/office/powerpoint/2010/main" val="3982977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5">
    <p:spTree>
      <p:nvGrpSpPr>
        <p:cNvPr id="1" name=""/>
        <p:cNvGrpSpPr/>
        <p:nvPr/>
      </p:nvGrpSpPr>
      <p:grpSpPr>
        <a:xfrm>
          <a:off x="0" y="0"/>
          <a:ext cx="0" cy="0"/>
          <a:chOff x="0" y="0"/>
          <a:chExt cx="0" cy="0"/>
        </a:xfrm>
      </p:grpSpPr>
      <p:pic>
        <p:nvPicPr>
          <p:cNvPr id="10" name="Picture 9">
            <a:extLs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408" t="15780" r="9109" b="29538"/>
          <a:stretch/>
        </p:blipFill>
        <p:spPr>
          <a:xfrm>
            <a:off x="4026468" y="-1"/>
            <a:ext cx="4451748" cy="5198173"/>
          </a:xfrm>
          <a:prstGeom prst="rect">
            <a:avLst/>
          </a:prstGeom>
        </p:spPr>
      </p:pic>
      <p:cxnSp>
        <p:nvCxnSpPr>
          <p:cNvPr id="4" name="Straight Connector 3">
            <a:extLst>
              <a:ext uri="{FF2B5EF4-FFF2-40B4-BE49-F238E27FC236}">
                <a16:creationId xmlns:a16="http://schemas.microsoft.com/office/drawing/2014/main" id="{C63601FA-AC7B-61FE-1E03-1DA863C10799}"/>
              </a:ext>
              <a:ext uri="{C183D7F6-B498-43B3-948B-1728B52AA6E4}">
                <adec:decorative xmlns:adec="http://schemas.microsoft.com/office/drawing/2017/decorative" val="1"/>
              </a:ext>
            </a:extLst>
          </p:cNvPr>
          <p:cNvCxnSpPr>
            <a:cxnSpLocks/>
          </p:cNvCxnSpPr>
          <p:nvPr userDrawn="1"/>
        </p:nvCxnSpPr>
        <p:spPr>
          <a:xfrm>
            <a:off x="457200" y="361855"/>
            <a:ext cx="8686800" cy="0"/>
          </a:xfrm>
          <a:prstGeom prst="line">
            <a:avLst/>
          </a:prstGeom>
          <a:ln w="1270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457200" y="406826"/>
            <a:ext cx="3447663" cy="1392089"/>
          </a:xfrm>
        </p:spPr>
        <p:txBody>
          <a:bodyPr/>
          <a:lstStyle>
            <a:lvl1pPr algn="l">
              <a:defRPr/>
            </a:lvl1pPr>
          </a:lstStyle>
          <a:p>
            <a:r>
              <a:rPr lang="en-CA" dirty="0"/>
              <a:t>Click here to edit title</a:t>
            </a:r>
            <a:endParaRPr lang="en-US" dirty="0"/>
          </a:p>
        </p:txBody>
      </p:sp>
      <p:cxnSp>
        <p:nvCxnSpPr>
          <p:cNvPr id="3" name="Straight Connector 2">
            <a:extLst>
              <a:ext uri="{FF2B5EF4-FFF2-40B4-BE49-F238E27FC236}">
                <a16:creationId xmlns:a16="http://schemas.microsoft.com/office/drawing/2014/main" id="{1902CCC5-A478-E413-8438-4F3587383F79}"/>
              </a:ext>
              <a:ext uri="{C183D7F6-B498-43B3-948B-1728B52AA6E4}">
                <adec:decorative xmlns:adec="http://schemas.microsoft.com/office/drawing/2017/decorative" val="1"/>
              </a:ext>
            </a:extLst>
          </p:cNvPr>
          <p:cNvCxnSpPr>
            <a:cxnSpLocks/>
          </p:cNvCxnSpPr>
          <p:nvPr userDrawn="1"/>
        </p:nvCxnSpPr>
        <p:spPr>
          <a:xfrm>
            <a:off x="0" y="1918845"/>
            <a:ext cx="4026468" cy="0"/>
          </a:xfrm>
          <a:prstGeom prst="line">
            <a:avLst/>
          </a:prstGeom>
          <a:ln w="1270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Picture Placeholder 12"/>
          <p:cNvSpPr>
            <a:spLocks noGrp="1"/>
          </p:cNvSpPr>
          <p:nvPr>
            <p:ph type="pic" sz="quarter" idx="10"/>
          </p:nvPr>
        </p:nvSpPr>
        <p:spPr>
          <a:xfrm>
            <a:off x="311150" y="1798923"/>
            <a:ext cx="3876675" cy="3023901"/>
          </a:xfrm>
        </p:spPr>
        <p:txBody>
          <a:bodyPr/>
          <a:lstStyle/>
          <a:p>
            <a:endParaRPr lang="en-US"/>
          </a:p>
        </p:txBody>
      </p:sp>
      <p:sp>
        <p:nvSpPr>
          <p:cNvPr id="15" name="Content Placeholder 14"/>
          <p:cNvSpPr>
            <a:spLocks noGrp="1"/>
          </p:cNvSpPr>
          <p:nvPr>
            <p:ph sz="quarter" idx="11" hasCustomPrompt="1"/>
          </p:nvPr>
        </p:nvSpPr>
        <p:spPr>
          <a:xfrm>
            <a:off x="4378325" y="701675"/>
            <a:ext cx="3783013" cy="3998913"/>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CA" dirty="0"/>
              <a:t>Click to edit sub-title</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pic>
        <p:nvPicPr>
          <p:cNvPr id="11" name="Fanshawe logo" descr="Fanshaw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7842803" y="3742454"/>
            <a:ext cx="2036459" cy="765633"/>
          </a:xfrm>
          <a:prstGeom prst="rect">
            <a:avLst/>
          </a:prstGeom>
        </p:spPr>
      </p:pic>
    </p:spTree>
    <p:extLst>
      <p:ext uri="{BB962C8B-B14F-4D97-AF65-F5344CB8AC3E}">
        <p14:creationId xmlns:p14="http://schemas.microsoft.com/office/powerpoint/2010/main" val="32906229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6">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AEF3AF53-6D11-E4D2-8813-34C9C2C3A40D}"/>
              </a:ext>
              <a:ext uri="{C183D7F6-B498-43B3-948B-1728B52AA6E4}">
                <adec:decorative xmlns:adec="http://schemas.microsoft.com/office/drawing/2017/decorative" val="1"/>
              </a:ext>
            </a:extLst>
          </p:cNvPr>
          <p:cNvCxnSpPr>
            <a:cxnSpLocks/>
          </p:cNvCxnSpPr>
          <p:nvPr userDrawn="1"/>
        </p:nvCxnSpPr>
        <p:spPr>
          <a:xfrm>
            <a:off x="3530096" y="408818"/>
            <a:ext cx="5613904" cy="0"/>
          </a:xfrm>
          <a:prstGeom prst="line">
            <a:avLst/>
          </a:prstGeom>
          <a:ln w="1270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hasCustomPrompt="1"/>
          </p:nvPr>
        </p:nvSpPr>
        <p:spPr>
          <a:xfrm>
            <a:off x="4105341" y="453283"/>
            <a:ext cx="4372875" cy="1519014"/>
          </a:xfrm>
        </p:spPr>
        <p:txBody>
          <a:bodyPr/>
          <a:lstStyle>
            <a:lvl1pPr algn="l">
              <a:defRPr/>
            </a:lvl1pPr>
          </a:lstStyle>
          <a:p>
            <a:r>
              <a:rPr lang="en-CA" dirty="0"/>
              <a:t>Click to edit title</a:t>
            </a:r>
            <a:endParaRPr lang="en-US" dirty="0"/>
          </a:p>
        </p:txBody>
      </p:sp>
      <p:cxnSp>
        <p:nvCxnSpPr>
          <p:cNvPr id="12" name="Straight Connector 11">
            <a:extLst>
              <a:ext uri="{FF2B5EF4-FFF2-40B4-BE49-F238E27FC236}">
                <a16:creationId xmlns:a16="http://schemas.microsoft.com/office/drawing/2014/main" id="{2CB802C2-19EC-9594-083D-8B715D6FBFDA}"/>
              </a:ext>
              <a:ext uri="{C183D7F6-B498-43B3-948B-1728B52AA6E4}">
                <adec:decorative xmlns:adec="http://schemas.microsoft.com/office/drawing/2017/decorative" val="1"/>
              </a:ext>
            </a:extLst>
          </p:cNvPr>
          <p:cNvCxnSpPr>
            <a:cxnSpLocks/>
          </p:cNvCxnSpPr>
          <p:nvPr userDrawn="1"/>
        </p:nvCxnSpPr>
        <p:spPr>
          <a:xfrm>
            <a:off x="3530096" y="2020260"/>
            <a:ext cx="5613904" cy="0"/>
          </a:xfrm>
          <a:prstGeom prst="line">
            <a:avLst/>
          </a:prstGeom>
          <a:ln w="1270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6" name="Picture Placeholder 5"/>
          <p:cNvSpPr>
            <a:spLocks noGrp="1"/>
          </p:cNvSpPr>
          <p:nvPr>
            <p:ph type="pic" sz="quarter" idx="10"/>
          </p:nvPr>
        </p:nvSpPr>
        <p:spPr>
          <a:xfrm>
            <a:off x="0" y="0"/>
            <a:ext cx="3770026" cy="5143500"/>
          </a:xfrm>
        </p:spPr>
        <p:txBody>
          <a:bodyPr/>
          <a:lstStyle/>
          <a:p>
            <a:endParaRPr lang="en-US"/>
          </a:p>
        </p:txBody>
      </p:sp>
      <p:sp>
        <p:nvSpPr>
          <p:cNvPr id="7" name="Content Placeholder 2"/>
          <p:cNvSpPr>
            <a:spLocks noGrp="1"/>
          </p:cNvSpPr>
          <p:nvPr>
            <p:ph sz="half" idx="1" hasCustomPrompt="1"/>
          </p:nvPr>
        </p:nvSpPr>
        <p:spPr>
          <a:xfrm>
            <a:off x="4105342" y="2223982"/>
            <a:ext cx="4372874" cy="258517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CA" dirty="0"/>
              <a:t>Click to edit text</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pic>
        <p:nvPicPr>
          <p:cNvPr id="8" name="Fanshawe logo" descr="Fanshaw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7842803" y="3742454"/>
            <a:ext cx="2036459" cy="765633"/>
          </a:xfrm>
          <a:prstGeom prst="rect">
            <a:avLst/>
          </a:prstGeom>
        </p:spPr>
      </p:pic>
    </p:spTree>
    <p:extLst>
      <p:ext uri="{BB962C8B-B14F-4D97-AF65-F5344CB8AC3E}">
        <p14:creationId xmlns:p14="http://schemas.microsoft.com/office/powerpoint/2010/main" val="1091524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Header ">
    <p:spTree>
      <p:nvGrpSpPr>
        <p:cNvPr id="1" name=""/>
        <p:cNvGrpSpPr/>
        <p:nvPr/>
      </p:nvGrpSpPr>
      <p:grpSpPr>
        <a:xfrm>
          <a:off x="0" y="0"/>
          <a:ext cx="0" cy="0"/>
          <a:chOff x="0" y="0"/>
          <a:chExt cx="0" cy="0"/>
        </a:xfrm>
      </p:grpSpPr>
      <p:pic>
        <p:nvPicPr>
          <p:cNvPr id="6" name="Picture 5">
            <a:extLst>
              <a:ext uri="{C183D7F6-B498-43B3-948B-1728B52AA6E4}">
                <adec:decorative xmlns:adec="http://schemas.microsoft.com/office/drawing/2017/decorative" val="1"/>
              </a:ext>
            </a:extLst>
          </p:cNvPr>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66" t="54567" r="488" b="14239"/>
          <a:stretch/>
        </p:blipFill>
        <p:spPr>
          <a:xfrm>
            <a:off x="0" y="534176"/>
            <a:ext cx="8228587" cy="4609324"/>
          </a:xfrm>
          <a:prstGeom prst="rect">
            <a:avLst/>
          </a:prstGeom>
        </p:spPr>
      </p:pic>
      <p:cxnSp>
        <p:nvCxnSpPr>
          <p:cNvPr id="3" name="Straight Connector 2">
            <a:extLst>
              <a:ext uri="{FF2B5EF4-FFF2-40B4-BE49-F238E27FC236}">
                <a16:creationId xmlns:a16="http://schemas.microsoft.com/office/drawing/2014/main" id="{B9FE31DD-2769-42A6-5F89-97CD22207EB8}"/>
              </a:ext>
              <a:ext uri="{C183D7F6-B498-43B3-948B-1728B52AA6E4}">
                <adec:decorative xmlns:adec="http://schemas.microsoft.com/office/drawing/2017/decorative" val="1"/>
              </a:ext>
            </a:extLst>
          </p:cNvPr>
          <p:cNvCxnSpPr/>
          <p:nvPr userDrawn="1"/>
        </p:nvCxnSpPr>
        <p:spPr>
          <a:xfrm>
            <a:off x="1431561" y="946514"/>
            <a:ext cx="7712439" cy="0"/>
          </a:xfrm>
          <a:prstGeom prst="line">
            <a:avLst/>
          </a:prstGeom>
          <a:ln w="1270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9" name="Title 8"/>
          <p:cNvSpPr>
            <a:spLocks noGrp="1"/>
          </p:cNvSpPr>
          <p:nvPr>
            <p:ph type="title" hasCustomPrompt="1"/>
          </p:nvPr>
        </p:nvSpPr>
        <p:spPr>
          <a:xfrm>
            <a:off x="1251679" y="1360031"/>
            <a:ext cx="6529841" cy="2572704"/>
          </a:xfrm>
        </p:spPr>
        <p:txBody>
          <a:bodyPr>
            <a:normAutofit/>
          </a:bodyPr>
          <a:lstStyle>
            <a:lvl1pPr>
              <a:defRPr sz="6600" b="1">
                <a:solidFill>
                  <a:srgbClr val="FFFFFF"/>
                </a:solidFill>
                <a:latin typeface="+mj-lt"/>
              </a:defRPr>
            </a:lvl1pPr>
          </a:lstStyle>
          <a:p>
            <a:r>
              <a:rPr lang="en-CA" dirty="0"/>
              <a:t>Click here to edit title</a:t>
            </a:r>
            <a:endParaRPr lang="en-US" dirty="0"/>
          </a:p>
        </p:txBody>
      </p:sp>
      <p:cxnSp>
        <p:nvCxnSpPr>
          <p:cNvPr id="4" name="Straight Connector 3">
            <a:extLst>
              <a:ext uri="{FF2B5EF4-FFF2-40B4-BE49-F238E27FC236}">
                <a16:creationId xmlns:a16="http://schemas.microsoft.com/office/drawing/2014/main" id="{8CECB800-CC8E-F1E6-80DE-115749584194}"/>
              </a:ext>
              <a:ext uri="{C183D7F6-B498-43B3-948B-1728B52AA6E4}">
                <adec:decorative xmlns:adec="http://schemas.microsoft.com/office/drawing/2017/decorative" val="1"/>
              </a:ext>
            </a:extLst>
          </p:cNvPr>
          <p:cNvCxnSpPr/>
          <p:nvPr userDrawn="1"/>
        </p:nvCxnSpPr>
        <p:spPr>
          <a:xfrm>
            <a:off x="1431561" y="4346252"/>
            <a:ext cx="7712439" cy="0"/>
          </a:xfrm>
          <a:prstGeom prst="line">
            <a:avLst/>
          </a:prstGeom>
          <a:ln w="127000">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5" name="Fanshawe logo" descr="Fanshaw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7742954" y="2337532"/>
            <a:ext cx="2036459" cy="765633"/>
          </a:xfrm>
          <a:prstGeom prst="rect">
            <a:avLst/>
          </a:prstGeom>
        </p:spPr>
      </p:pic>
    </p:spTree>
    <p:extLst>
      <p:ext uri="{BB962C8B-B14F-4D97-AF65-F5344CB8AC3E}">
        <p14:creationId xmlns:p14="http://schemas.microsoft.com/office/powerpoint/2010/main" val="2871368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CA" dirty="0"/>
              <a:t>Click to edit title</a:t>
            </a:r>
            <a:endParaRPr lang="en-US" dirty="0"/>
          </a:p>
        </p:txBody>
      </p:sp>
      <p:pic>
        <p:nvPicPr>
          <p:cNvPr id="3" name="Fanshawe logo" descr="Fanshawe logo"/>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a:off x="7842803" y="3742454"/>
            <a:ext cx="2036459" cy="765633"/>
          </a:xfrm>
          <a:prstGeom prst="rect">
            <a:avLst/>
          </a:prstGeom>
        </p:spPr>
      </p:pic>
    </p:spTree>
    <p:extLst>
      <p:ext uri="{BB962C8B-B14F-4D97-AF65-F5344CB8AC3E}">
        <p14:creationId xmlns:p14="http://schemas.microsoft.com/office/powerpoint/2010/main" val="34462542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7666"/>
            <a:ext cx="8229600" cy="857250"/>
          </a:xfrm>
          <a:prstGeom prst="rect">
            <a:avLst/>
          </a:prstGeom>
        </p:spPr>
        <p:txBody>
          <a:bodyPr vert="horz" lIns="91440" tIns="45720" rIns="91440" bIns="45720" rtlCol="0" anchor="ctr">
            <a:normAutofit/>
          </a:bodyPr>
          <a:lstStyle/>
          <a:p>
            <a:r>
              <a:rPr lang="en-CA" dirty="0"/>
              <a:t>Click to edit title style</a:t>
            </a:r>
            <a:endParaRPr lang="en-US" dirty="0"/>
          </a:p>
        </p:txBody>
      </p:sp>
      <p:sp>
        <p:nvSpPr>
          <p:cNvPr id="3" name="Text Placeholder 2"/>
          <p:cNvSpPr>
            <a:spLocks noGrp="1"/>
          </p:cNvSpPr>
          <p:nvPr>
            <p:ph type="body" idx="1"/>
          </p:nvPr>
        </p:nvSpPr>
        <p:spPr>
          <a:xfrm>
            <a:off x="457200" y="1403005"/>
            <a:ext cx="8229600" cy="3369262"/>
          </a:xfrm>
          <a:prstGeom prst="rect">
            <a:avLst/>
          </a:prstGeom>
        </p:spPr>
        <p:txBody>
          <a:bodyPr vert="horz" lIns="91440" tIns="45720" rIns="91440" bIns="45720" rtlCol="0">
            <a:normAutofit/>
          </a:bodyPr>
          <a:lstStyle/>
          <a:p>
            <a:pPr lvl="0"/>
            <a:r>
              <a:rPr lang="en-CA" dirty="0"/>
              <a:t>Click to edit text styles</a:t>
            </a:r>
          </a:p>
          <a:p>
            <a:pPr lvl="1"/>
            <a:r>
              <a:rPr lang="en-CA" dirty="0"/>
              <a:t>Second level</a:t>
            </a:r>
          </a:p>
          <a:p>
            <a:pPr lvl="2"/>
            <a:r>
              <a:rPr lang="en-CA" dirty="0"/>
              <a:t>Third level</a:t>
            </a:r>
          </a:p>
          <a:p>
            <a:pPr lvl="3"/>
            <a:r>
              <a:rPr lang="en-CA" dirty="0"/>
              <a:t>Fourth level</a:t>
            </a:r>
          </a:p>
          <a:p>
            <a:pPr lvl="4"/>
            <a:r>
              <a:rPr lang="en-CA" dirty="0"/>
              <a:t>Fifth level</a:t>
            </a:r>
            <a:endParaRPr lang="en-US" dirty="0"/>
          </a:p>
        </p:txBody>
      </p:sp>
    </p:spTree>
    <p:extLst>
      <p:ext uri="{BB962C8B-B14F-4D97-AF65-F5344CB8AC3E}">
        <p14:creationId xmlns:p14="http://schemas.microsoft.com/office/powerpoint/2010/main" val="1843185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6" r:id="rId7"/>
    <p:sldLayoutId id="2147483655" r:id="rId8"/>
    <p:sldLayoutId id="2147483657" r:id="rId9"/>
    <p:sldLayoutId id="2147483664" r:id="rId10"/>
    <p:sldLayoutId id="2147483665" r:id="rId11"/>
  </p:sldLayoutIdLst>
  <p:txStyles>
    <p:titleStyle>
      <a:lvl1pPr algn="l" defTabSz="457200" rtl="0" eaLnBrk="1" latinLnBrk="0" hangingPunct="1">
        <a:spcBef>
          <a:spcPct val="0"/>
        </a:spcBef>
        <a:buNone/>
        <a:defRPr sz="3600" b="1" kern="1200">
          <a:solidFill>
            <a:srgbClr val="E2231A"/>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000" kern="1200">
          <a:solidFill>
            <a:schemeClr val="bg1">
              <a:lumMod val="50000"/>
            </a:schemeClr>
          </a:solidFill>
          <a:latin typeface="+mn-lt"/>
          <a:ea typeface="+mn-ea"/>
          <a:cs typeface="+mn-cs"/>
        </a:defRPr>
      </a:lvl2pPr>
      <a:lvl3pPr marL="1143000" indent="-228600" algn="l" defTabSz="457200" rtl="0" eaLnBrk="1" latinLnBrk="0" hangingPunct="1">
        <a:spcBef>
          <a:spcPct val="20000"/>
        </a:spcBef>
        <a:buFont typeface="Arial"/>
        <a:buChar char="•"/>
        <a:defRPr sz="1800" kern="1200">
          <a:solidFill>
            <a:schemeClr val="bg1">
              <a:lumMod val="50000"/>
            </a:schemeClr>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bg1">
              <a:lumMod val="50000"/>
            </a:schemeClr>
          </a:solidFill>
          <a:latin typeface="+mn-lt"/>
          <a:ea typeface="+mn-ea"/>
          <a:cs typeface="+mn-cs"/>
        </a:defRPr>
      </a:lvl4pPr>
      <a:lvl5pPr marL="2057400" indent="-228600" algn="l" defTabSz="457200" rtl="0" eaLnBrk="1" latinLnBrk="0" hangingPunct="1">
        <a:spcBef>
          <a:spcPct val="20000"/>
        </a:spcBef>
        <a:buFont typeface="Arial"/>
        <a:buChar char="•"/>
        <a:defRPr sz="1600" kern="1200">
          <a:solidFill>
            <a:schemeClr val="bg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BDB15DD-91E8-F3B3-E13B-35D9A2D71750}"/>
              </a:ext>
            </a:extLst>
          </p:cNvPr>
          <p:cNvSpPr>
            <a:spLocks noGrp="1"/>
          </p:cNvSpPr>
          <p:nvPr>
            <p:ph type="ctrTitle"/>
          </p:nvPr>
        </p:nvSpPr>
        <p:spPr/>
        <p:txBody>
          <a:bodyPr/>
          <a:lstStyle/>
          <a:p>
            <a:r>
              <a:rPr lang="en-US" dirty="0" err="1"/>
              <a:t>TinyImageNet</a:t>
            </a:r>
            <a:r>
              <a:rPr lang="en-US" dirty="0"/>
              <a:t> Classification</a:t>
            </a:r>
          </a:p>
        </p:txBody>
      </p:sp>
      <p:sp>
        <p:nvSpPr>
          <p:cNvPr id="7" name="Subtitle 6">
            <a:extLst>
              <a:ext uri="{FF2B5EF4-FFF2-40B4-BE49-F238E27FC236}">
                <a16:creationId xmlns:a16="http://schemas.microsoft.com/office/drawing/2014/main" id="{801DD57C-3243-43B3-5FEB-B04C610CCA13}"/>
              </a:ext>
            </a:extLst>
          </p:cNvPr>
          <p:cNvSpPr>
            <a:spLocks noGrp="1"/>
          </p:cNvSpPr>
          <p:nvPr>
            <p:ph type="subTitle" idx="1"/>
          </p:nvPr>
        </p:nvSpPr>
        <p:spPr/>
        <p:txBody>
          <a:bodyPr/>
          <a:lstStyle/>
          <a:p>
            <a:r>
              <a:rPr lang="en-US" sz="1100" dirty="0"/>
              <a:t>Mohamed Ali</a:t>
            </a:r>
          </a:p>
          <a:p>
            <a:r>
              <a:rPr lang="en-US" sz="1100" dirty="0"/>
              <a:t>Fall 2024</a:t>
            </a:r>
          </a:p>
        </p:txBody>
      </p:sp>
      <p:pic>
        <p:nvPicPr>
          <p:cNvPr id="3" name="Picture Placeholder 2" descr="A collage of images of different types of objects&#10;&#10;Description automatically generated">
            <a:extLst>
              <a:ext uri="{FF2B5EF4-FFF2-40B4-BE49-F238E27FC236}">
                <a16:creationId xmlns:a16="http://schemas.microsoft.com/office/drawing/2014/main" id="{4D6400CA-83D8-1C8A-F5E8-164026FA83D0}"/>
              </a:ext>
            </a:extLst>
          </p:cNvPr>
          <p:cNvPicPr>
            <a:picLocks noGrp="1" noChangeAspect="1"/>
          </p:cNvPicPr>
          <p:nvPr>
            <p:ph type="pic" sz="quarter" idx="13"/>
          </p:nvPr>
        </p:nvPicPr>
        <p:blipFill>
          <a:blip r:embed="rId2"/>
          <a:srcRect l="26028" r="26028"/>
          <a:stretch>
            <a:fillRect/>
          </a:stretch>
        </p:blipFill>
        <p:spPr/>
      </p:pic>
      <p:sp>
        <p:nvSpPr>
          <p:cNvPr id="9" name="Content Placeholder 8">
            <a:extLst>
              <a:ext uri="{FF2B5EF4-FFF2-40B4-BE49-F238E27FC236}">
                <a16:creationId xmlns:a16="http://schemas.microsoft.com/office/drawing/2014/main" id="{A4ADDF90-298C-2CF2-DA7D-798E60E6DFAB}"/>
              </a:ext>
            </a:extLst>
          </p:cNvPr>
          <p:cNvSpPr>
            <a:spLocks noGrp="1"/>
          </p:cNvSpPr>
          <p:nvPr>
            <p:ph sz="quarter" idx="14"/>
          </p:nvPr>
        </p:nvSpPr>
        <p:spPr>
          <a:xfrm>
            <a:off x="4741863" y="739540"/>
            <a:ext cx="4025900" cy="450850"/>
          </a:xfrm>
        </p:spPr>
        <p:txBody>
          <a:bodyPr/>
          <a:lstStyle/>
          <a:p>
            <a:r>
              <a:rPr lang="en-US" sz="1600" dirty="0"/>
              <a:t>INFO6147 Deep Learning with </a:t>
            </a:r>
            <a:r>
              <a:rPr lang="en-US" sz="1600" dirty="0" err="1"/>
              <a:t>Pytorch</a:t>
            </a:r>
            <a:endParaRPr lang="en-US" sz="1600" dirty="0"/>
          </a:p>
        </p:txBody>
      </p:sp>
    </p:spTree>
    <p:extLst>
      <p:ext uri="{BB962C8B-B14F-4D97-AF65-F5344CB8AC3E}">
        <p14:creationId xmlns:p14="http://schemas.microsoft.com/office/powerpoint/2010/main" val="1261836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CE6512-A0BC-D502-9C3F-B72F268439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35BFC9-73DA-3943-4471-D7199ED16353}"/>
              </a:ext>
            </a:extLst>
          </p:cNvPr>
          <p:cNvSpPr>
            <a:spLocks noGrp="1"/>
          </p:cNvSpPr>
          <p:nvPr>
            <p:ph type="title"/>
          </p:nvPr>
        </p:nvSpPr>
        <p:spPr/>
        <p:txBody>
          <a:bodyPr/>
          <a:lstStyle/>
          <a:p>
            <a:r>
              <a:rPr lang="en-US" dirty="0"/>
              <a:t>Classifier 5</a:t>
            </a:r>
          </a:p>
        </p:txBody>
      </p:sp>
      <p:sp>
        <p:nvSpPr>
          <p:cNvPr id="13" name="TextBox 12">
            <a:extLst>
              <a:ext uri="{FF2B5EF4-FFF2-40B4-BE49-F238E27FC236}">
                <a16:creationId xmlns:a16="http://schemas.microsoft.com/office/drawing/2014/main" id="{D41207F6-E1B3-BE7F-8E10-02233344DFA1}"/>
              </a:ext>
            </a:extLst>
          </p:cNvPr>
          <p:cNvSpPr txBox="1"/>
          <p:nvPr/>
        </p:nvSpPr>
        <p:spPr>
          <a:xfrm>
            <a:off x="4300416" y="721675"/>
            <a:ext cx="4025461" cy="276999"/>
          </a:xfrm>
          <a:prstGeom prst="rect">
            <a:avLst/>
          </a:prstGeom>
          <a:noFill/>
        </p:spPr>
        <p:txBody>
          <a:bodyPr wrap="none" rtlCol="0">
            <a:spAutoFit/>
          </a:bodyPr>
          <a:lstStyle/>
          <a:p>
            <a:r>
              <a:rPr lang="en-US" sz="1200" dirty="0" err="1"/>
              <a:t>Clf</a:t>
            </a:r>
            <a:r>
              <a:rPr lang="en-US" sz="1200" dirty="0"/>
              <a:t> 5: </a:t>
            </a:r>
            <a:r>
              <a:rPr lang="en-US" sz="1200" b="1" dirty="0"/>
              <a:t>Deeper network but 10% accuracy @30 epochs</a:t>
            </a:r>
            <a:endParaRPr lang="en-US" sz="1200" dirty="0"/>
          </a:p>
        </p:txBody>
      </p:sp>
      <p:pic>
        <p:nvPicPr>
          <p:cNvPr id="4" name="Picture 3">
            <a:extLst>
              <a:ext uri="{FF2B5EF4-FFF2-40B4-BE49-F238E27FC236}">
                <a16:creationId xmlns:a16="http://schemas.microsoft.com/office/drawing/2014/main" id="{B3D9FC2F-FA5C-D91F-887F-93613340D914}"/>
              </a:ext>
            </a:extLst>
          </p:cNvPr>
          <p:cNvPicPr>
            <a:picLocks noChangeAspect="1"/>
          </p:cNvPicPr>
          <p:nvPr/>
        </p:nvPicPr>
        <p:blipFill>
          <a:blip r:embed="rId2"/>
          <a:stretch>
            <a:fillRect/>
          </a:stretch>
        </p:blipFill>
        <p:spPr>
          <a:xfrm>
            <a:off x="148875" y="1509131"/>
            <a:ext cx="3395490" cy="3076807"/>
          </a:xfrm>
          <a:prstGeom prst="rect">
            <a:avLst/>
          </a:prstGeom>
        </p:spPr>
      </p:pic>
      <p:pic>
        <p:nvPicPr>
          <p:cNvPr id="7" name="Picture 6">
            <a:extLst>
              <a:ext uri="{FF2B5EF4-FFF2-40B4-BE49-F238E27FC236}">
                <a16:creationId xmlns:a16="http://schemas.microsoft.com/office/drawing/2014/main" id="{D3423AC1-6DC0-6636-9ADC-5D74B8BA049D}"/>
              </a:ext>
            </a:extLst>
          </p:cNvPr>
          <p:cNvPicPr>
            <a:picLocks noChangeAspect="1"/>
          </p:cNvPicPr>
          <p:nvPr/>
        </p:nvPicPr>
        <p:blipFill>
          <a:blip r:embed="rId3"/>
          <a:stretch>
            <a:fillRect/>
          </a:stretch>
        </p:blipFill>
        <p:spPr>
          <a:xfrm>
            <a:off x="3700289" y="1669218"/>
            <a:ext cx="2265315" cy="2066603"/>
          </a:xfrm>
          <a:prstGeom prst="rect">
            <a:avLst/>
          </a:prstGeom>
        </p:spPr>
      </p:pic>
      <p:pic>
        <p:nvPicPr>
          <p:cNvPr id="10" name="Picture 9">
            <a:extLst>
              <a:ext uri="{FF2B5EF4-FFF2-40B4-BE49-F238E27FC236}">
                <a16:creationId xmlns:a16="http://schemas.microsoft.com/office/drawing/2014/main" id="{4F73F10E-6081-AC9F-09B5-829EEEFE1628}"/>
              </a:ext>
            </a:extLst>
          </p:cNvPr>
          <p:cNvPicPr>
            <a:picLocks noChangeAspect="1"/>
          </p:cNvPicPr>
          <p:nvPr/>
        </p:nvPicPr>
        <p:blipFill>
          <a:blip r:embed="rId4"/>
          <a:stretch>
            <a:fillRect/>
          </a:stretch>
        </p:blipFill>
        <p:spPr>
          <a:xfrm>
            <a:off x="3700289" y="3735821"/>
            <a:ext cx="2812024" cy="1089755"/>
          </a:xfrm>
          <a:prstGeom prst="rect">
            <a:avLst/>
          </a:prstGeom>
        </p:spPr>
      </p:pic>
    </p:spTree>
    <p:extLst>
      <p:ext uri="{BB962C8B-B14F-4D97-AF65-F5344CB8AC3E}">
        <p14:creationId xmlns:p14="http://schemas.microsoft.com/office/powerpoint/2010/main" val="3489392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57F65-B8A4-0B2C-8ECB-DE77365CCA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4A9909-BF3C-34C2-6E2D-ED1D639CCAA5}"/>
              </a:ext>
            </a:extLst>
          </p:cNvPr>
          <p:cNvSpPr>
            <a:spLocks noGrp="1"/>
          </p:cNvSpPr>
          <p:nvPr>
            <p:ph type="title"/>
          </p:nvPr>
        </p:nvSpPr>
        <p:spPr/>
        <p:txBody>
          <a:bodyPr/>
          <a:lstStyle/>
          <a:p>
            <a:r>
              <a:rPr lang="en-US" dirty="0"/>
              <a:t>Classifier 7</a:t>
            </a:r>
          </a:p>
        </p:txBody>
      </p:sp>
      <p:sp>
        <p:nvSpPr>
          <p:cNvPr id="13" name="TextBox 12">
            <a:extLst>
              <a:ext uri="{FF2B5EF4-FFF2-40B4-BE49-F238E27FC236}">
                <a16:creationId xmlns:a16="http://schemas.microsoft.com/office/drawing/2014/main" id="{6E55209D-2478-C95A-997E-BF5A2DD77C88}"/>
              </a:ext>
            </a:extLst>
          </p:cNvPr>
          <p:cNvSpPr txBox="1"/>
          <p:nvPr/>
        </p:nvSpPr>
        <p:spPr>
          <a:xfrm>
            <a:off x="3538417" y="1549838"/>
            <a:ext cx="5430324" cy="1015663"/>
          </a:xfrm>
          <a:prstGeom prst="rect">
            <a:avLst/>
          </a:prstGeom>
          <a:noFill/>
        </p:spPr>
        <p:txBody>
          <a:bodyPr wrap="square" rtlCol="0">
            <a:spAutoFit/>
          </a:bodyPr>
          <a:lstStyle/>
          <a:p>
            <a:r>
              <a:rPr lang="en-US" sz="1200" dirty="0" err="1"/>
              <a:t>Clf</a:t>
            </a:r>
            <a:r>
              <a:rPr lang="en-US" sz="1200" dirty="0"/>
              <a:t> 7: build based on clf4_2 but instead of mid FC layers that are big,</a:t>
            </a:r>
          </a:p>
          <a:p>
            <a:r>
              <a:rPr lang="en-US" sz="1200" dirty="0"/>
              <a:t>adaptive Avg pooling was used and smaller FC was created in between as middle classifiers. It made the parameter size much less and computation faster</a:t>
            </a:r>
          </a:p>
          <a:p>
            <a:r>
              <a:rPr lang="en-US" sz="1200" dirty="0"/>
              <a:t>25.9% acc at 21 epochs</a:t>
            </a:r>
          </a:p>
        </p:txBody>
      </p:sp>
      <p:pic>
        <p:nvPicPr>
          <p:cNvPr id="5" name="Picture 4">
            <a:extLst>
              <a:ext uri="{FF2B5EF4-FFF2-40B4-BE49-F238E27FC236}">
                <a16:creationId xmlns:a16="http://schemas.microsoft.com/office/drawing/2014/main" id="{5053E119-23A3-A71F-F17D-763135BDAE3B}"/>
              </a:ext>
            </a:extLst>
          </p:cNvPr>
          <p:cNvPicPr>
            <a:picLocks noChangeAspect="1"/>
          </p:cNvPicPr>
          <p:nvPr/>
        </p:nvPicPr>
        <p:blipFill>
          <a:blip r:embed="rId2"/>
          <a:stretch>
            <a:fillRect/>
          </a:stretch>
        </p:blipFill>
        <p:spPr>
          <a:xfrm>
            <a:off x="260194" y="1549838"/>
            <a:ext cx="3154635" cy="3215930"/>
          </a:xfrm>
          <a:prstGeom prst="rect">
            <a:avLst/>
          </a:prstGeom>
        </p:spPr>
      </p:pic>
      <p:pic>
        <p:nvPicPr>
          <p:cNvPr id="8" name="Picture 7">
            <a:extLst>
              <a:ext uri="{FF2B5EF4-FFF2-40B4-BE49-F238E27FC236}">
                <a16:creationId xmlns:a16="http://schemas.microsoft.com/office/drawing/2014/main" id="{14EB0455-B524-7A70-E53D-83690B71399D}"/>
              </a:ext>
            </a:extLst>
          </p:cNvPr>
          <p:cNvPicPr>
            <a:picLocks noChangeAspect="1"/>
          </p:cNvPicPr>
          <p:nvPr/>
        </p:nvPicPr>
        <p:blipFill>
          <a:blip r:embed="rId3"/>
          <a:stretch>
            <a:fillRect/>
          </a:stretch>
        </p:blipFill>
        <p:spPr>
          <a:xfrm>
            <a:off x="3414829" y="3212207"/>
            <a:ext cx="2773505" cy="1553561"/>
          </a:xfrm>
          <a:prstGeom prst="rect">
            <a:avLst/>
          </a:prstGeom>
        </p:spPr>
      </p:pic>
    </p:spTree>
    <p:extLst>
      <p:ext uri="{BB962C8B-B14F-4D97-AF65-F5344CB8AC3E}">
        <p14:creationId xmlns:p14="http://schemas.microsoft.com/office/powerpoint/2010/main" val="2042932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F1C80-4174-07EF-64C7-3ADD146246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AF0BF9-D3CC-9418-AD94-A8A6DB1E1985}"/>
              </a:ext>
            </a:extLst>
          </p:cNvPr>
          <p:cNvSpPr>
            <a:spLocks noGrp="1"/>
          </p:cNvSpPr>
          <p:nvPr>
            <p:ph type="title"/>
          </p:nvPr>
        </p:nvSpPr>
        <p:spPr/>
        <p:txBody>
          <a:bodyPr/>
          <a:lstStyle/>
          <a:p>
            <a:r>
              <a:rPr lang="en-US" dirty="0"/>
              <a:t>Resnet18 </a:t>
            </a:r>
          </a:p>
        </p:txBody>
      </p:sp>
      <p:sp>
        <p:nvSpPr>
          <p:cNvPr id="13" name="TextBox 12">
            <a:extLst>
              <a:ext uri="{FF2B5EF4-FFF2-40B4-BE49-F238E27FC236}">
                <a16:creationId xmlns:a16="http://schemas.microsoft.com/office/drawing/2014/main" id="{BF8D8AF0-1C6A-9999-EBDF-71C53707B48E}"/>
              </a:ext>
            </a:extLst>
          </p:cNvPr>
          <p:cNvSpPr txBox="1"/>
          <p:nvPr/>
        </p:nvSpPr>
        <p:spPr>
          <a:xfrm>
            <a:off x="3538417" y="1549838"/>
            <a:ext cx="5430324" cy="461665"/>
          </a:xfrm>
          <a:prstGeom prst="rect">
            <a:avLst/>
          </a:prstGeom>
          <a:noFill/>
        </p:spPr>
        <p:txBody>
          <a:bodyPr wrap="square" rtlCol="0">
            <a:spAutoFit/>
          </a:bodyPr>
          <a:lstStyle/>
          <a:p>
            <a:r>
              <a:rPr lang="en-US" sz="1200" dirty="0"/>
              <a:t>Resent18: the model was used and trained from scratch</a:t>
            </a:r>
          </a:p>
          <a:p>
            <a:r>
              <a:rPr lang="en-US" sz="1200" dirty="0"/>
              <a:t>23.6% acc at 30 epochs</a:t>
            </a:r>
          </a:p>
        </p:txBody>
      </p:sp>
      <p:pic>
        <p:nvPicPr>
          <p:cNvPr id="4" name="Picture 3">
            <a:extLst>
              <a:ext uri="{FF2B5EF4-FFF2-40B4-BE49-F238E27FC236}">
                <a16:creationId xmlns:a16="http://schemas.microsoft.com/office/drawing/2014/main" id="{9C152845-FAF0-871D-8C32-715AF180F2E4}"/>
              </a:ext>
            </a:extLst>
          </p:cNvPr>
          <p:cNvPicPr>
            <a:picLocks noChangeAspect="1"/>
          </p:cNvPicPr>
          <p:nvPr/>
        </p:nvPicPr>
        <p:blipFill>
          <a:blip r:embed="rId2"/>
          <a:stretch>
            <a:fillRect/>
          </a:stretch>
        </p:blipFill>
        <p:spPr>
          <a:xfrm>
            <a:off x="260196" y="1420302"/>
            <a:ext cx="3093935" cy="3165114"/>
          </a:xfrm>
          <a:prstGeom prst="rect">
            <a:avLst/>
          </a:prstGeom>
        </p:spPr>
      </p:pic>
      <p:pic>
        <p:nvPicPr>
          <p:cNvPr id="7" name="Picture 6">
            <a:extLst>
              <a:ext uri="{FF2B5EF4-FFF2-40B4-BE49-F238E27FC236}">
                <a16:creationId xmlns:a16="http://schemas.microsoft.com/office/drawing/2014/main" id="{5448985E-073C-D8DE-87B5-A043C105014E}"/>
              </a:ext>
            </a:extLst>
          </p:cNvPr>
          <p:cNvPicPr>
            <a:picLocks noChangeAspect="1"/>
          </p:cNvPicPr>
          <p:nvPr/>
        </p:nvPicPr>
        <p:blipFill>
          <a:blip r:embed="rId3"/>
          <a:stretch>
            <a:fillRect/>
          </a:stretch>
        </p:blipFill>
        <p:spPr>
          <a:xfrm>
            <a:off x="3354131" y="2700336"/>
            <a:ext cx="2670641" cy="2341680"/>
          </a:xfrm>
          <a:prstGeom prst="rect">
            <a:avLst/>
          </a:prstGeom>
        </p:spPr>
      </p:pic>
    </p:spTree>
    <p:extLst>
      <p:ext uri="{BB962C8B-B14F-4D97-AF65-F5344CB8AC3E}">
        <p14:creationId xmlns:p14="http://schemas.microsoft.com/office/powerpoint/2010/main" val="3900579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C8053-42A7-C52F-DADA-33CF8B32CB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594B63-EE30-0A1E-6CF2-B2FC7FA42147}"/>
              </a:ext>
            </a:extLst>
          </p:cNvPr>
          <p:cNvSpPr>
            <a:spLocks noGrp="1"/>
          </p:cNvSpPr>
          <p:nvPr>
            <p:ph type="title"/>
          </p:nvPr>
        </p:nvSpPr>
        <p:spPr/>
        <p:txBody>
          <a:bodyPr/>
          <a:lstStyle/>
          <a:p>
            <a:r>
              <a:rPr lang="en-US" dirty="0"/>
              <a:t>Results</a:t>
            </a:r>
          </a:p>
        </p:txBody>
      </p:sp>
      <p:pic>
        <p:nvPicPr>
          <p:cNvPr id="5" name="Picture 4">
            <a:extLst>
              <a:ext uri="{FF2B5EF4-FFF2-40B4-BE49-F238E27FC236}">
                <a16:creationId xmlns:a16="http://schemas.microsoft.com/office/drawing/2014/main" id="{5A5CC6E0-83B1-9DFB-E3B2-688366B42441}"/>
              </a:ext>
            </a:extLst>
          </p:cNvPr>
          <p:cNvPicPr>
            <a:picLocks noChangeAspect="1"/>
          </p:cNvPicPr>
          <p:nvPr/>
        </p:nvPicPr>
        <p:blipFill>
          <a:blip r:embed="rId2"/>
          <a:stretch>
            <a:fillRect/>
          </a:stretch>
        </p:blipFill>
        <p:spPr>
          <a:xfrm>
            <a:off x="914028" y="2083433"/>
            <a:ext cx="3472624" cy="2967147"/>
          </a:xfrm>
          <a:prstGeom prst="rect">
            <a:avLst/>
          </a:prstGeom>
        </p:spPr>
      </p:pic>
      <p:pic>
        <p:nvPicPr>
          <p:cNvPr id="8" name="Picture 7">
            <a:extLst>
              <a:ext uri="{FF2B5EF4-FFF2-40B4-BE49-F238E27FC236}">
                <a16:creationId xmlns:a16="http://schemas.microsoft.com/office/drawing/2014/main" id="{D669E64A-1501-0B37-0101-52B170076687}"/>
              </a:ext>
            </a:extLst>
          </p:cNvPr>
          <p:cNvPicPr>
            <a:picLocks noChangeAspect="1"/>
          </p:cNvPicPr>
          <p:nvPr/>
        </p:nvPicPr>
        <p:blipFill>
          <a:blip r:embed="rId3"/>
          <a:stretch>
            <a:fillRect/>
          </a:stretch>
        </p:blipFill>
        <p:spPr>
          <a:xfrm>
            <a:off x="4695172" y="1988566"/>
            <a:ext cx="3671960" cy="2970574"/>
          </a:xfrm>
          <a:prstGeom prst="rect">
            <a:avLst/>
          </a:prstGeom>
        </p:spPr>
      </p:pic>
      <p:sp>
        <p:nvSpPr>
          <p:cNvPr id="9" name="TextBox 8">
            <a:extLst>
              <a:ext uri="{FF2B5EF4-FFF2-40B4-BE49-F238E27FC236}">
                <a16:creationId xmlns:a16="http://schemas.microsoft.com/office/drawing/2014/main" id="{6B6650A3-75AF-B047-96A1-02388BF86281}"/>
              </a:ext>
            </a:extLst>
          </p:cNvPr>
          <p:cNvSpPr txBox="1"/>
          <p:nvPr/>
        </p:nvSpPr>
        <p:spPr>
          <a:xfrm>
            <a:off x="1087192" y="1436919"/>
            <a:ext cx="5751896"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The test loss for some of the models indicate over fitting</a:t>
            </a:r>
          </a:p>
          <a:p>
            <a:pPr marL="171450" indent="-171450">
              <a:buFont typeface="Arial" panose="020B0604020202020204" pitchFamily="34" charset="0"/>
              <a:buChar char="•"/>
            </a:pPr>
            <a:r>
              <a:rPr lang="en-US" sz="1200" dirty="0"/>
              <a:t>Resnet was the fastest drop of training of loss value and re-increase in test loss </a:t>
            </a:r>
          </a:p>
          <a:p>
            <a:pPr marL="171450" indent="-171450">
              <a:buFont typeface="Arial" panose="020B0604020202020204" pitchFamily="34" charset="0"/>
              <a:buChar char="•"/>
            </a:pPr>
            <a:endParaRPr lang="en-US" sz="1200" dirty="0"/>
          </a:p>
        </p:txBody>
      </p:sp>
    </p:spTree>
    <p:extLst>
      <p:ext uri="{BB962C8B-B14F-4D97-AF65-F5344CB8AC3E}">
        <p14:creationId xmlns:p14="http://schemas.microsoft.com/office/powerpoint/2010/main" val="3220752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BAE63-9273-D01C-1CAC-AC369C4566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D4E9C8-0AC4-3AA7-F9E4-580FE7185883}"/>
              </a:ext>
            </a:extLst>
          </p:cNvPr>
          <p:cNvSpPr>
            <a:spLocks noGrp="1"/>
          </p:cNvSpPr>
          <p:nvPr>
            <p:ph type="title"/>
          </p:nvPr>
        </p:nvSpPr>
        <p:spPr/>
        <p:txBody>
          <a:bodyPr/>
          <a:lstStyle/>
          <a:p>
            <a:r>
              <a:rPr lang="en-US" dirty="0"/>
              <a:t>Results</a:t>
            </a:r>
          </a:p>
        </p:txBody>
      </p:sp>
      <p:pic>
        <p:nvPicPr>
          <p:cNvPr id="4" name="Picture 3">
            <a:extLst>
              <a:ext uri="{FF2B5EF4-FFF2-40B4-BE49-F238E27FC236}">
                <a16:creationId xmlns:a16="http://schemas.microsoft.com/office/drawing/2014/main" id="{7EB3BCE8-D3CD-2F32-4C03-EB646C67D87D}"/>
              </a:ext>
            </a:extLst>
          </p:cNvPr>
          <p:cNvPicPr>
            <a:picLocks noChangeAspect="1"/>
          </p:cNvPicPr>
          <p:nvPr/>
        </p:nvPicPr>
        <p:blipFill>
          <a:blip r:embed="rId2"/>
          <a:stretch>
            <a:fillRect/>
          </a:stretch>
        </p:blipFill>
        <p:spPr>
          <a:xfrm>
            <a:off x="788019" y="1608661"/>
            <a:ext cx="3961705" cy="3197263"/>
          </a:xfrm>
          <a:prstGeom prst="rect">
            <a:avLst/>
          </a:prstGeom>
        </p:spPr>
      </p:pic>
      <p:sp>
        <p:nvSpPr>
          <p:cNvPr id="6" name="TextBox 5">
            <a:extLst>
              <a:ext uri="{FF2B5EF4-FFF2-40B4-BE49-F238E27FC236}">
                <a16:creationId xmlns:a16="http://schemas.microsoft.com/office/drawing/2014/main" id="{2C36730D-5283-8DDD-6E98-DDF3E1CE0C54}"/>
              </a:ext>
            </a:extLst>
          </p:cNvPr>
          <p:cNvSpPr txBox="1"/>
          <p:nvPr/>
        </p:nvSpPr>
        <p:spPr>
          <a:xfrm>
            <a:off x="4749724" y="1740753"/>
            <a:ext cx="3754196" cy="646331"/>
          </a:xfrm>
          <a:prstGeom prst="rect">
            <a:avLst/>
          </a:prstGeom>
          <a:noFill/>
        </p:spPr>
        <p:txBody>
          <a:bodyPr wrap="square" rtlCol="0">
            <a:spAutoFit/>
          </a:bodyPr>
          <a:lstStyle/>
          <a:p>
            <a:pPr marL="171450" indent="-171450">
              <a:buFont typeface="Arial" panose="020B0604020202020204" pitchFamily="34" charset="0"/>
              <a:buChar char="•"/>
            </a:pPr>
            <a:r>
              <a:rPr lang="en-US" sz="1200" dirty="0"/>
              <a:t>We can see that 3 of the created models performed better than resent but at a later epoch (Clf4, 4_2 and Clf7) </a:t>
            </a:r>
          </a:p>
        </p:txBody>
      </p:sp>
      <p:pic>
        <p:nvPicPr>
          <p:cNvPr id="10" name="Picture 9">
            <a:extLst>
              <a:ext uri="{FF2B5EF4-FFF2-40B4-BE49-F238E27FC236}">
                <a16:creationId xmlns:a16="http://schemas.microsoft.com/office/drawing/2014/main" id="{E914C2E1-83F9-C14D-2C02-3020B5F1D711}"/>
              </a:ext>
            </a:extLst>
          </p:cNvPr>
          <p:cNvPicPr>
            <a:picLocks noChangeAspect="1"/>
          </p:cNvPicPr>
          <p:nvPr/>
        </p:nvPicPr>
        <p:blipFill>
          <a:blip r:embed="rId3"/>
          <a:stretch>
            <a:fillRect/>
          </a:stretch>
        </p:blipFill>
        <p:spPr>
          <a:xfrm>
            <a:off x="4846320" y="2519176"/>
            <a:ext cx="3086340" cy="2408023"/>
          </a:xfrm>
          <a:prstGeom prst="rect">
            <a:avLst/>
          </a:prstGeom>
        </p:spPr>
      </p:pic>
    </p:spTree>
    <p:extLst>
      <p:ext uri="{BB962C8B-B14F-4D97-AF65-F5344CB8AC3E}">
        <p14:creationId xmlns:p14="http://schemas.microsoft.com/office/powerpoint/2010/main" val="2388539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AF036-4CD2-2542-2A0F-30F807802958}"/>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C2EF3EBD-0A71-BFC8-288E-D860B8EF5744}"/>
              </a:ext>
            </a:extLst>
          </p:cNvPr>
          <p:cNvSpPr>
            <a:spLocks noGrp="1"/>
          </p:cNvSpPr>
          <p:nvPr>
            <p:ph sz="half" idx="1"/>
          </p:nvPr>
        </p:nvSpPr>
        <p:spPr>
          <a:xfrm>
            <a:off x="457200" y="1575556"/>
            <a:ext cx="7646020" cy="3139037"/>
          </a:xfrm>
        </p:spPr>
        <p:txBody>
          <a:bodyPr>
            <a:normAutofit/>
          </a:bodyPr>
          <a:lstStyle/>
          <a:p>
            <a:r>
              <a:rPr lang="en-US" sz="1800" dirty="0"/>
              <a:t>We can obtain acceptable accuracy without data augmentation)</a:t>
            </a:r>
          </a:p>
          <a:p>
            <a:r>
              <a:rPr lang="en-US" sz="1800" dirty="0"/>
              <a:t>Due to the number of classes, using multiple variations on the training images produces many images to train which takes a very long time to train and due to resources I could not produce results from that.</a:t>
            </a:r>
          </a:p>
          <a:p>
            <a:endParaRPr lang="en-US" sz="1800" dirty="0"/>
          </a:p>
          <a:p>
            <a:r>
              <a:rPr lang="en-US" sz="1800" dirty="0"/>
              <a:t>Further work can be done to improve the model design and think of other architectures. </a:t>
            </a:r>
          </a:p>
          <a:p>
            <a:endParaRPr lang="en-US" sz="1800" dirty="0"/>
          </a:p>
        </p:txBody>
      </p:sp>
      <p:pic>
        <p:nvPicPr>
          <p:cNvPr id="6" name="Picture 5">
            <a:extLst>
              <a:ext uri="{FF2B5EF4-FFF2-40B4-BE49-F238E27FC236}">
                <a16:creationId xmlns:a16="http://schemas.microsoft.com/office/drawing/2014/main" id="{E6640481-1A75-2783-6F2A-823F2371CCBB}"/>
              </a:ext>
            </a:extLst>
          </p:cNvPr>
          <p:cNvPicPr>
            <a:picLocks noChangeAspect="1"/>
          </p:cNvPicPr>
          <p:nvPr/>
        </p:nvPicPr>
        <p:blipFill>
          <a:blip r:embed="rId2"/>
          <a:stretch>
            <a:fillRect/>
          </a:stretch>
        </p:blipFill>
        <p:spPr>
          <a:xfrm>
            <a:off x="3048560" y="2787340"/>
            <a:ext cx="2512181" cy="646250"/>
          </a:xfrm>
          <a:prstGeom prst="rect">
            <a:avLst/>
          </a:prstGeom>
        </p:spPr>
      </p:pic>
    </p:spTree>
    <p:extLst>
      <p:ext uri="{BB962C8B-B14F-4D97-AF65-F5344CB8AC3E}">
        <p14:creationId xmlns:p14="http://schemas.microsoft.com/office/powerpoint/2010/main" val="3106427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0E362-C67E-6E1A-4F9E-8C41F8527FD9}"/>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A664F0EA-52A6-04D1-5010-468E16394898}"/>
              </a:ext>
            </a:extLst>
          </p:cNvPr>
          <p:cNvSpPr>
            <a:spLocks noGrp="1"/>
          </p:cNvSpPr>
          <p:nvPr>
            <p:ph idx="1"/>
          </p:nvPr>
        </p:nvSpPr>
        <p:spPr/>
        <p:txBody>
          <a:bodyPr/>
          <a:lstStyle/>
          <a:p>
            <a:r>
              <a:rPr lang="en-US" dirty="0"/>
              <a:t>Dataset Description</a:t>
            </a:r>
          </a:p>
          <a:p>
            <a:r>
              <a:rPr lang="en-US" dirty="0"/>
              <a:t>Objective</a:t>
            </a:r>
          </a:p>
          <a:p>
            <a:r>
              <a:rPr lang="en-US"/>
              <a:t>Methodology</a:t>
            </a:r>
            <a:endParaRPr lang="en-US" dirty="0"/>
          </a:p>
          <a:p>
            <a:r>
              <a:rPr lang="en-US" dirty="0"/>
              <a:t>Results</a:t>
            </a:r>
          </a:p>
        </p:txBody>
      </p:sp>
    </p:spTree>
    <p:extLst>
      <p:ext uri="{BB962C8B-B14F-4D97-AF65-F5344CB8AC3E}">
        <p14:creationId xmlns:p14="http://schemas.microsoft.com/office/powerpoint/2010/main" val="3020192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B36D4-4A5E-2A0A-BBCF-5ABFF64B346D}"/>
              </a:ext>
            </a:extLst>
          </p:cNvPr>
          <p:cNvSpPr>
            <a:spLocks noGrp="1"/>
          </p:cNvSpPr>
          <p:nvPr>
            <p:ph type="title"/>
          </p:nvPr>
        </p:nvSpPr>
        <p:spPr/>
        <p:txBody>
          <a:bodyPr/>
          <a:lstStyle/>
          <a:p>
            <a:r>
              <a:rPr lang="en-US" dirty="0"/>
              <a:t>Dataset Description</a:t>
            </a:r>
          </a:p>
        </p:txBody>
      </p:sp>
      <p:sp>
        <p:nvSpPr>
          <p:cNvPr id="3" name="Content Placeholder 2">
            <a:extLst>
              <a:ext uri="{FF2B5EF4-FFF2-40B4-BE49-F238E27FC236}">
                <a16:creationId xmlns:a16="http://schemas.microsoft.com/office/drawing/2014/main" id="{8D7DD9FE-2B28-9039-9DBB-C2EDE3E8D520}"/>
              </a:ext>
            </a:extLst>
          </p:cNvPr>
          <p:cNvSpPr>
            <a:spLocks noGrp="1"/>
          </p:cNvSpPr>
          <p:nvPr>
            <p:ph sz="half" idx="1"/>
          </p:nvPr>
        </p:nvSpPr>
        <p:spPr/>
        <p:txBody>
          <a:bodyPr>
            <a:normAutofit/>
          </a:bodyPr>
          <a:lstStyle/>
          <a:p>
            <a:r>
              <a:rPr lang="en-US" sz="1600" dirty="0"/>
              <a:t>200 classes</a:t>
            </a:r>
          </a:p>
          <a:p>
            <a:r>
              <a:rPr lang="en-US" sz="1600" dirty="0"/>
              <a:t>Colored images</a:t>
            </a:r>
          </a:p>
          <a:p>
            <a:r>
              <a:rPr lang="en-US" sz="1600" dirty="0"/>
              <a:t>500 images per class for training</a:t>
            </a:r>
          </a:p>
          <a:p>
            <a:r>
              <a:rPr lang="en-US" sz="1600" dirty="0"/>
              <a:t>Image size is 64x64</a:t>
            </a:r>
          </a:p>
          <a:p>
            <a:r>
              <a:rPr lang="en-US" sz="1600" dirty="0"/>
              <a:t>10k images for validation</a:t>
            </a:r>
          </a:p>
        </p:txBody>
      </p:sp>
      <p:pic>
        <p:nvPicPr>
          <p:cNvPr id="6" name="Content Placeholder 5">
            <a:extLst>
              <a:ext uri="{FF2B5EF4-FFF2-40B4-BE49-F238E27FC236}">
                <a16:creationId xmlns:a16="http://schemas.microsoft.com/office/drawing/2014/main" id="{B70E93E1-AFBF-182B-0133-6B49469FEE1B}"/>
              </a:ext>
            </a:extLst>
          </p:cNvPr>
          <p:cNvPicPr>
            <a:picLocks noGrp="1" noChangeAspect="1"/>
          </p:cNvPicPr>
          <p:nvPr>
            <p:ph sz="half" idx="2"/>
          </p:nvPr>
        </p:nvPicPr>
        <p:blipFill>
          <a:blip r:embed="rId2"/>
          <a:stretch>
            <a:fillRect/>
          </a:stretch>
        </p:blipFill>
        <p:spPr>
          <a:xfrm>
            <a:off x="4405313" y="1743511"/>
            <a:ext cx="3781425" cy="2802652"/>
          </a:xfrm>
        </p:spPr>
      </p:pic>
      <p:sp>
        <p:nvSpPr>
          <p:cNvPr id="7" name="TextBox 6">
            <a:extLst>
              <a:ext uri="{FF2B5EF4-FFF2-40B4-BE49-F238E27FC236}">
                <a16:creationId xmlns:a16="http://schemas.microsoft.com/office/drawing/2014/main" id="{E80A1D64-CAD4-046A-BB75-42BA0BFB5D08}"/>
              </a:ext>
            </a:extLst>
          </p:cNvPr>
          <p:cNvSpPr txBox="1"/>
          <p:nvPr/>
        </p:nvSpPr>
        <p:spPr>
          <a:xfrm>
            <a:off x="5612780" y="1390890"/>
            <a:ext cx="1774845" cy="369332"/>
          </a:xfrm>
          <a:prstGeom prst="rect">
            <a:avLst/>
          </a:prstGeom>
          <a:noFill/>
        </p:spPr>
        <p:txBody>
          <a:bodyPr wrap="none" rtlCol="0">
            <a:spAutoFit/>
          </a:bodyPr>
          <a:lstStyle/>
          <a:p>
            <a:r>
              <a:rPr lang="en-US" dirty="0"/>
              <a:t>Sample images</a:t>
            </a:r>
          </a:p>
        </p:txBody>
      </p:sp>
    </p:spTree>
    <p:extLst>
      <p:ext uri="{BB962C8B-B14F-4D97-AF65-F5344CB8AC3E}">
        <p14:creationId xmlns:p14="http://schemas.microsoft.com/office/powerpoint/2010/main" val="3980993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FE7AD-2C28-A6DB-112B-D5CFF6D42B2A}"/>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68A0F0CC-E159-20E1-CFAB-B16C35A49A5C}"/>
              </a:ext>
            </a:extLst>
          </p:cNvPr>
          <p:cNvSpPr>
            <a:spLocks noGrp="1"/>
          </p:cNvSpPr>
          <p:nvPr>
            <p:ph sz="half" idx="1"/>
          </p:nvPr>
        </p:nvSpPr>
        <p:spPr>
          <a:xfrm>
            <a:off x="457200" y="1575556"/>
            <a:ext cx="8047463" cy="3139037"/>
          </a:xfrm>
        </p:spPr>
        <p:txBody>
          <a:bodyPr>
            <a:normAutofit/>
          </a:bodyPr>
          <a:lstStyle/>
          <a:p>
            <a:r>
              <a:rPr lang="en-US" dirty="0"/>
              <a:t>Create an image classifier for </a:t>
            </a:r>
            <a:r>
              <a:rPr lang="en-US" dirty="0" err="1"/>
              <a:t>TinyImageNet</a:t>
            </a:r>
            <a:r>
              <a:rPr lang="en-US" dirty="0"/>
              <a:t> Dataset</a:t>
            </a:r>
          </a:p>
          <a:p>
            <a:r>
              <a:rPr lang="en-US" dirty="0"/>
              <a:t>Initially the target is to get </a:t>
            </a:r>
            <a:r>
              <a:rPr lang="en-US" dirty="0" err="1"/>
              <a:t>get</a:t>
            </a:r>
            <a:r>
              <a:rPr lang="en-US" dirty="0"/>
              <a:t> good accuracy without data augmentation</a:t>
            </a:r>
          </a:p>
        </p:txBody>
      </p:sp>
    </p:spTree>
    <p:extLst>
      <p:ext uri="{BB962C8B-B14F-4D97-AF65-F5344CB8AC3E}">
        <p14:creationId xmlns:p14="http://schemas.microsoft.com/office/powerpoint/2010/main" val="28145493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E6D76-2232-4BDA-53DB-2072C86F9E3A}"/>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4898B981-DFEC-8F38-E8B4-7A35E808FDC3}"/>
              </a:ext>
            </a:extLst>
          </p:cNvPr>
          <p:cNvSpPr>
            <a:spLocks noGrp="1"/>
          </p:cNvSpPr>
          <p:nvPr>
            <p:ph sz="half" idx="1"/>
          </p:nvPr>
        </p:nvSpPr>
        <p:spPr>
          <a:xfrm>
            <a:off x="457200" y="1575556"/>
            <a:ext cx="7705493" cy="3139037"/>
          </a:xfrm>
        </p:spPr>
        <p:txBody>
          <a:bodyPr>
            <a:normAutofit/>
          </a:bodyPr>
          <a:lstStyle/>
          <a:p>
            <a:r>
              <a:rPr lang="en-US" sz="1600" dirty="0"/>
              <a:t>Different CNNs were designed to achieve the target</a:t>
            </a:r>
          </a:p>
          <a:p>
            <a:r>
              <a:rPr lang="en-US" sz="1600" dirty="0"/>
              <a:t>Models design:</a:t>
            </a:r>
          </a:p>
          <a:p>
            <a:pPr lvl="1"/>
            <a:r>
              <a:rPr lang="en-US" sz="1200" dirty="0"/>
              <a:t>Model 1: 8 conv layers, max pooling after each 2 and 3 FC layers for classification</a:t>
            </a:r>
          </a:p>
          <a:p>
            <a:pPr lvl="1"/>
            <a:r>
              <a:rPr lang="en-US" sz="1200" dirty="0"/>
              <a:t>Model 3: 8 conv layers, max pooling after each 2 </a:t>
            </a:r>
            <a:r>
              <a:rPr lang="en-US" sz="1200" dirty="0" err="1"/>
              <a:t>convs</a:t>
            </a:r>
            <a:r>
              <a:rPr lang="en-US" sz="1200" dirty="0"/>
              <a:t>, </a:t>
            </a:r>
            <a:r>
              <a:rPr lang="en-US" sz="1200" i="1" dirty="0"/>
              <a:t>after the second and third </a:t>
            </a:r>
            <a:r>
              <a:rPr lang="en-US" sz="1200" i="1" dirty="0" err="1"/>
              <a:t>maxpool</a:t>
            </a:r>
            <a:r>
              <a:rPr lang="en-US" sz="1200" i="1" dirty="0"/>
              <a:t> there are FC layers</a:t>
            </a:r>
            <a:r>
              <a:rPr lang="en-US" sz="1200" dirty="0"/>
              <a:t> and then there is the final 2 FC layers for classification</a:t>
            </a:r>
          </a:p>
          <a:p>
            <a:pPr lvl="1"/>
            <a:r>
              <a:rPr lang="en-US" sz="1200" dirty="0"/>
              <a:t>Model 4: this model has more channels in the convolutions and 6 FC layers for classification</a:t>
            </a:r>
          </a:p>
          <a:p>
            <a:pPr lvl="1"/>
            <a:r>
              <a:rPr lang="en-US" sz="1200" dirty="0"/>
              <a:t>Mode 4.2: based on model 4 but with added mid classifier (y value) that is summed with the final FC</a:t>
            </a:r>
          </a:p>
          <a:p>
            <a:pPr lvl="1"/>
            <a:r>
              <a:rPr lang="en-US" sz="1200" dirty="0"/>
              <a:t>Model 5: 16 </a:t>
            </a:r>
            <a:r>
              <a:rPr lang="en-US" sz="1200" dirty="0" err="1"/>
              <a:t>convs</a:t>
            </a:r>
            <a:r>
              <a:rPr lang="en-US" sz="1200" dirty="0"/>
              <a:t> and 4 FC layers for classification</a:t>
            </a:r>
          </a:p>
          <a:p>
            <a:pPr lvl="1"/>
            <a:r>
              <a:rPr lang="en-US" sz="1200" dirty="0"/>
              <a:t>Model 6: </a:t>
            </a:r>
            <a:r>
              <a:rPr lang="en-US" sz="1200" i="1" dirty="0"/>
              <a:t>building on model 4 </a:t>
            </a:r>
            <a:r>
              <a:rPr lang="en-US" sz="1200" dirty="0"/>
              <a:t>but adding an inner classifier after the 6</a:t>
            </a:r>
            <a:r>
              <a:rPr lang="en-US" sz="1200" baseline="30000" dirty="0"/>
              <a:t>th</a:t>
            </a:r>
            <a:r>
              <a:rPr lang="en-US" sz="1200" dirty="0"/>
              <a:t> conv, the value of the middle FCs are summed with the later FCs to get better results.</a:t>
            </a:r>
          </a:p>
          <a:p>
            <a:pPr lvl="1"/>
            <a:r>
              <a:rPr lang="en-US" sz="1200" dirty="0"/>
              <a:t>Model 7: based on model 4.2, using </a:t>
            </a:r>
            <a:r>
              <a:rPr lang="en-US" sz="1200" dirty="0" err="1"/>
              <a:t>Adpative</a:t>
            </a:r>
            <a:r>
              <a:rPr lang="en-US" sz="1200" dirty="0"/>
              <a:t> pooling as instead of FC layers in the middle to add results to the final FC</a:t>
            </a:r>
          </a:p>
          <a:p>
            <a:pPr lvl="1"/>
            <a:r>
              <a:rPr lang="en-US" sz="1200" dirty="0"/>
              <a:t>Resent18: </a:t>
            </a:r>
            <a:r>
              <a:rPr lang="en-US" sz="1200" dirty="0" err="1"/>
              <a:t>resnet</a:t>
            </a:r>
            <a:r>
              <a:rPr lang="en-US" sz="1200" dirty="0"/>
              <a:t> was used at the end to see performance between models</a:t>
            </a:r>
          </a:p>
        </p:txBody>
      </p:sp>
    </p:spTree>
    <p:extLst>
      <p:ext uri="{BB962C8B-B14F-4D97-AF65-F5344CB8AC3E}">
        <p14:creationId xmlns:p14="http://schemas.microsoft.com/office/powerpoint/2010/main" val="3121655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7AA7C-E8FF-9060-B5E8-F35C443B47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BF6053-57AC-DF17-223D-70C110E953E7}"/>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EAA2F8B2-B8D7-4207-82A7-C9E1CB307C67}"/>
              </a:ext>
            </a:extLst>
          </p:cNvPr>
          <p:cNvSpPr>
            <a:spLocks noGrp="1"/>
          </p:cNvSpPr>
          <p:nvPr>
            <p:ph sz="half" idx="1"/>
          </p:nvPr>
        </p:nvSpPr>
        <p:spPr>
          <a:xfrm>
            <a:off x="457200" y="1575556"/>
            <a:ext cx="7705493" cy="3139037"/>
          </a:xfrm>
        </p:spPr>
        <p:txBody>
          <a:bodyPr>
            <a:normAutofit/>
          </a:bodyPr>
          <a:lstStyle/>
          <a:p>
            <a:r>
              <a:rPr lang="en-US" sz="1600" dirty="0"/>
              <a:t>data augmentation methods included:</a:t>
            </a:r>
          </a:p>
          <a:p>
            <a:pPr lvl="1"/>
            <a:r>
              <a:rPr lang="en-US" sz="1400" dirty="0"/>
              <a:t>Creating a random 5% zeros tensor (rest are ones) and multiplying that random tensor with the input image at every epoch. The tensor is changed at every epoch (adding noise)</a:t>
            </a:r>
          </a:p>
          <a:p>
            <a:pPr lvl="1"/>
            <a:r>
              <a:rPr lang="en-US" sz="1400" dirty="0"/>
              <a:t>Creating variation of the training set (rotate 90,45,25,65 deg and their horizontal flips) this makes the training set 800k images. (it was very sow to train on this so used next one)</a:t>
            </a:r>
          </a:p>
          <a:p>
            <a:pPr lvl="1"/>
            <a:r>
              <a:rPr lang="en-US" sz="1400" dirty="0"/>
              <a:t>Creating horizontal and vertical flip of the original image</a:t>
            </a:r>
          </a:p>
        </p:txBody>
      </p:sp>
    </p:spTree>
    <p:extLst>
      <p:ext uri="{BB962C8B-B14F-4D97-AF65-F5344CB8AC3E}">
        <p14:creationId xmlns:p14="http://schemas.microsoft.com/office/powerpoint/2010/main" val="1504855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541F5-391E-BBE1-E988-91C1FDACEB12}"/>
              </a:ext>
            </a:extLst>
          </p:cNvPr>
          <p:cNvSpPr>
            <a:spLocks noGrp="1"/>
          </p:cNvSpPr>
          <p:nvPr>
            <p:ph type="title"/>
          </p:nvPr>
        </p:nvSpPr>
        <p:spPr/>
        <p:txBody>
          <a:bodyPr/>
          <a:lstStyle/>
          <a:p>
            <a:r>
              <a:rPr lang="en-US" dirty="0"/>
              <a:t>Classifier 1 &amp; 2</a:t>
            </a:r>
          </a:p>
        </p:txBody>
      </p:sp>
      <p:pic>
        <p:nvPicPr>
          <p:cNvPr id="6" name="Content Placeholder 5">
            <a:extLst>
              <a:ext uri="{FF2B5EF4-FFF2-40B4-BE49-F238E27FC236}">
                <a16:creationId xmlns:a16="http://schemas.microsoft.com/office/drawing/2014/main" id="{6A5C5AAB-4B3F-7FCC-6FA1-DFC1CE4FC15F}"/>
              </a:ext>
            </a:extLst>
          </p:cNvPr>
          <p:cNvPicPr>
            <a:picLocks noGrp="1" noChangeAspect="1"/>
          </p:cNvPicPr>
          <p:nvPr>
            <p:ph sz="half" idx="1"/>
          </p:nvPr>
        </p:nvPicPr>
        <p:blipFill>
          <a:blip r:embed="rId2"/>
          <a:stretch>
            <a:fillRect/>
          </a:stretch>
        </p:blipFill>
        <p:spPr>
          <a:xfrm>
            <a:off x="457200" y="1478768"/>
            <a:ext cx="2588284" cy="2104492"/>
          </a:xfrm>
        </p:spPr>
      </p:pic>
      <p:pic>
        <p:nvPicPr>
          <p:cNvPr id="10" name="Content Placeholder 9">
            <a:extLst>
              <a:ext uri="{FF2B5EF4-FFF2-40B4-BE49-F238E27FC236}">
                <a16:creationId xmlns:a16="http://schemas.microsoft.com/office/drawing/2014/main" id="{6BF4F056-1303-18F6-F996-877667BA2904}"/>
              </a:ext>
            </a:extLst>
          </p:cNvPr>
          <p:cNvPicPr>
            <a:picLocks noGrp="1" noChangeAspect="1"/>
          </p:cNvPicPr>
          <p:nvPr>
            <p:ph sz="half" idx="2"/>
          </p:nvPr>
        </p:nvPicPr>
        <p:blipFill>
          <a:blip r:embed="rId3"/>
          <a:stretch>
            <a:fillRect/>
          </a:stretch>
        </p:blipFill>
        <p:spPr>
          <a:xfrm>
            <a:off x="6001379" y="1308766"/>
            <a:ext cx="2543461" cy="2216615"/>
          </a:xfrm>
        </p:spPr>
      </p:pic>
      <p:pic>
        <p:nvPicPr>
          <p:cNvPr id="8" name="Picture 7">
            <a:extLst>
              <a:ext uri="{FF2B5EF4-FFF2-40B4-BE49-F238E27FC236}">
                <a16:creationId xmlns:a16="http://schemas.microsoft.com/office/drawing/2014/main" id="{D4913AC0-B18F-5E6B-5A69-8BA68D4DE056}"/>
              </a:ext>
            </a:extLst>
          </p:cNvPr>
          <p:cNvPicPr>
            <a:picLocks noChangeAspect="1"/>
          </p:cNvPicPr>
          <p:nvPr/>
        </p:nvPicPr>
        <p:blipFill>
          <a:blip r:embed="rId4"/>
          <a:stretch>
            <a:fillRect/>
          </a:stretch>
        </p:blipFill>
        <p:spPr>
          <a:xfrm>
            <a:off x="457200" y="3583260"/>
            <a:ext cx="2588284" cy="1225073"/>
          </a:xfrm>
          <a:prstGeom prst="rect">
            <a:avLst/>
          </a:prstGeom>
        </p:spPr>
      </p:pic>
      <p:pic>
        <p:nvPicPr>
          <p:cNvPr id="12" name="Picture 11">
            <a:extLst>
              <a:ext uri="{FF2B5EF4-FFF2-40B4-BE49-F238E27FC236}">
                <a16:creationId xmlns:a16="http://schemas.microsoft.com/office/drawing/2014/main" id="{22D0C893-D98E-C8AF-D7C6-E3397E885B35}"/>
              </a:ext>
            </a:extLst>
          </p:cNvPr>
          <p:cNvPicPr>
            <a:picLocks noChangeAspect="1"/>
          </p:cNvPicPr>
          <p:nvPr/>
        </p:nvPicPr>
        <p:blipFill>
          <a:blip r:embed="rId5"/>
          <a:stretch>
            <a:fillRect/>
          </a:stretch>
        </p:blipFill>
        <p:spPr>
          <a:xfrm>
            <a:off x="6060851" y="3516493"/>
            <a:ext cx="2116575" cy="1627007"/>
          </a:xfrm>
          <a:prstGeom prst="rect">
            <a:avLst/>
          </a:prstGeom>
        </p:spPr>
      </p:pic>
      <p:sp>
        <p:nvSpPr>
          <p:cNvPr id="13" name="TextBox 12">
            <a:extLst>
              <a:ext uri="{FF2B5EF4-FFF2-40B4-BE49-F238E27FC236}">
                <a16:creationId xmlns:a16="http://schemas.microsoft.com/office/drawing/2014/main" id="{0C264C9F-2102-DA69-2623-A65FC3EC59B7}"/>
              </a:ext>
            </a:extLst>
          </p:cNvPr>
          <p:cNvSpPr txBox="1"/>
          <p:nvPr/>
        </p:nvSpPr>
        <p:spPr>
          <a:xfrm>
            <a:off x="293411" y="1275673"/>
            <a:ext cx="2081019" cy="276999"/>
          </a:xfrm>
          <a:prstGeom prst="rect">
            <a:avLst/>
          </a:prstGeom>
          <a:noFill/>
        </p:spPr>
        <p:txBody>
          <a:bodyPr wrap="none" rtlCol="0">
            <a:spAutoFit/>
          </a:bodyPr>
          <a:lstStyle/>
          <a:p>
            <a:r>
              <a:rPr lang="en-US" sz="1200" dirty="0" err="1"/>
              <a:t>Clf</a:t>
            </a:r>
            <a:r>
              <a:rPr lang="en-US" sz="1200" dirty="0"/>
              <a:t> 1: 14% acc @30 epochs</a:t>
            </a:r>
          </a:p>
        </p:txBody>
      </p:sp>
      <p:sp>
        <p:nvSpPr>
          <p:cNvPr id="14" name="TextBox 13">
            <a:extLst>
              <a:ext uri="{FF2B5EF4-FFF2-40B4-BE49-F238E27FC236}">
                <a16:creationId xmlns:a16="http://schemas.microsoft.com/office/drawing/2014/main" id="{72AC8EA0-2C19-BFFB-C891-B7EE934A6E5F}"/>
              </a:ext>
            </a:extLst>
          </p:cNvPr>
          <p:cNvSpPr txBox="1"/>
          <p:nvPr/>
        </p:nvSpPr>
        <p:spPr>
          <a:xfrm>
            <a:off x="3104956" y="1552672"/>
            <a:ext cx="3050835" cy="461665"/>
          </a:xfrm>
          <a:prstGeom prst="rect">
            <a:avLst/>
          </a:prstGeom>
          <a:noFill/>
        </p:spPr>
        <p:txBody>
          <a:bodyPr wrap="none" rtlCol="0">
            <a:spAutoFit/>
          </a:bodyPr>
          <a:lstStyle/>
          <a:p>
            <a:r>
              <a:rPr lang="en-US" sz="1200" dirty="0" err="1"/>
              <a:t>Clf</a:t>
            </a:r>
            <a:r>
              <a:rPr lang="en-US" sz="1200" dirty="0"/>
              <a:t> 2: 10.3% acc @30 epochs</a:t>
            </a:r>
          </a:p>
          <a:p>
            <a:r>
              <a:rPr lang="en-US" sz="1200" dirty="0"/>
              <a:t>Results(loss and accuracy was not saved)</a:t>
            </a:r>
          </a:p>
        </p:txBody>
      </p:sp>
    </p:spTree>
    <p:extLst>
      <p:ext uri="{BB962C8B-B14F-4D97-AF65-F5344CB8AC3E}">
        <p14:creationId xmlns:p14="http://schemas.microsoft.com/office/powerpoint/2010/main" val="14226661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4369C-F2A5-4D39-2BA0-82BDAEADDA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9A019C-FA92-4162-9962-2F734B899819}"/>
              </a:ext>
            </a:extLst>
          </p:cNvPr>
          <p:cNvSpPr>
            <a:spLocks noGrp="1"/>
          </p:cNvSpPr>
          <p:nvPr>
            <p:ph type="title"/>
          </p:nvPr>
        </p:nvSpPr>
        <p:spPr/>
        <p:txBody>
          <a:bodyPr/>
          <a:lstStyle/>
          <a:p>
            <a:r>
              <a:rPr lang="en-US" dirty="0"/>
              <a:t>Classifier 3</a:t>
            </a:r>
          </a:p>
        </p:txBody>
      </p:sp>
      <p:sp>
        <p:nvSpPr>
          <p:cNvPr id="13" name="TextBox 12">
            <a:extLst>
              <a:ext uri="{FF2B5EF4-FFF2-40B4-BE49-F238E27FC236}">
                <a16:creationId xmlns:a16="http://schemas.microsoft.com/office/drawing/2014/main" id="{A7574A1F-E14E-2896-1313-5B61F05DB638}"/>
              </a:ext>
            </a:extLst>
          </p:cNvPr>
          <p:cNvSpPr txBox="1"/>
          <p:nvPr/>
        </p:nvSpPr>
        <p:spPr>
          <a:xfrm>
            <a:off x="4200874" y="1511487"/>
            <a:ext cx="2197846" cy="276999"/>
          </a:xfrm>
          <a:prstGeom prst="rect">
            <a:avLst/>
          </a:prstGeom>
          <a:noFill/>
        </p:spPr>
        <p:txBody>
          <a:bodyPr wrap="none" rtlCol="0">
            <a:spAutoFit/>
          </a:bodyPr>
          <a:lstStyle/>
          <a:p>
            <a:r>
              <a:rPr lang="en-US" sz="1200" dirty="0" err="1"/>
              <a:t>Clf</a:t>
            </a:r>
            <a:r>
              <a:rPr lang="en-US" sz="1200" dirty="0"/>
              <a:t> 3: 11.8% acc @30 epochs</a:t>
            </a:r>
          </a:p>
        </p:txBody>
      </p:sp>
      <p:pic>
        <p:nvPicPr>
          <p:cNvPr id="7" name="Picture 6">
            <a:extLst>
              <a:ext uri="{FF2B5EF4-FFF2-40B4-BE49-F238E27FC236}">
                <a16:creationId xmlns:a16="http://schemas.microsoft.com/office/drawing/2014/main" id="{4493694B-4B8B-DD6C-1DDF-911C16A49F13}"/>
              </a:ext>
            </a:extLst>
          </p:cNvPr>
          <p:cNvPicPr>
            <a:picLocks noChangeAspect="1"/>
          </p:cNvPicPr>
          <p:nvPr/>
        </p:nvPicPr>
        <p:blipFill>
          <a:blip r:embed="rId2"/>
          <a:stretch>
            <a:fillRect/>
          </a:stretch>
        </p:blipFill>
        <p:spPr>
          <a:xfrm>
            <a:off x="173351" y="1617267"/>
            <a:ext cx="3281599" cy="2720081"/>
          </a:xfrm>
          <a:prstGeom prst="rect">
            <a:avLst/>
          </a:prstGeom>
        </p:spPr>
      </p:pic>
      <p:pic>
        <p:nvPicPr>
          <p:cNvPr id="11" name="Picture 10">
            <a:extLst>
              <a:ext uri="{FF2B5EF4-FFF2-40B4-BE49-F238E27FC236}">
                <a16:creationId xmlns:a16="http://schemas.microsoft.com/office/drawing/2014/main" id="{60E4FD01-9195-7119-DB14-F19D4F6C8C72}"/>
              </a:ext>
            </a:extLst>
          </p:cNvPr>
          <p:cNvPicPr>
            <a:picLocks noChangeAspect="1"/>
          </p:cNvPicPr>
          <p:nvPr/>
        </p:nvPicPr>
        <p:blipFill>
          <a:blip r:embed="rId3"/>
          <a:stretch>
            <a:fillRect/>
          </a:stretch>
        </p:blipFill>
        <p:spPr>
          <a:xfrm>
            <a:off x="3628609" y="2367407"/>
            <a:ext cx="2770111" cy="1969941"/>
          </a:xfrm>
          <a:prstGeom prst="rect">
            <a:avLst/>
          </a:prstGeom>
        </p:spPr>
      </p:pic>
    </p:spTree>
    <p:extLst>
      <p:ext uri="{BB962C8B-B14F-4D97-AF65-F5344CB8AC3E}">
        <p14:creationId xmlns:p14="http://schemas.microsoft.com/office/powerpoint/2010/main" val="924865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D239A-F8CD-C510-79F9-D70239E82F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A702B3-01D7-D759-9C3D-4D0BBB974B3A}"/>
              </a:ext>
            </a:extLst>
          </p:cNvPr>
          <p:cNvSpPr>
            <a:spLocks noGrp="1"/>
          </p:cNvSpPr>
          <p:nvPr>
            <p:ph type="title"/>
          </p:nvPr>
        </p:nvSpPr>
        <p:spPr/>
        <p:txBody>
          <a:bodyPr/>
          <a:lstStyle/>
          <a:p>
            <a:r>
              <a:rPr lang="en-US" dirty="0"/>
              <a:t>Classifier 4 &amp; 4.2</a:t>
            </a:r>
          </a:p>
        </p:txBody>
      </p:sp>
      <p:sp>
        <p:nvSpPr>
          <p:cNvPr id="13" name="TextBox 12">
            <a:extLst>
              <a:ext uri="{FF2B5EF4-FFF2-40B4-BE49-F238E27FC236}">
                <a16:creationId xmlns:a16="http://schemas.microsoft.com/office/drawing/2014/main" id="{2B8A5FD0-52CA-7E31-AA0C-7551A21BAF80}"/>
              </a:ext>
            </a:extLst>
          </p:cNvPr>
          <p:cNvSpPr txBox="1"/>
          <p:nvPr/>
        </p:nvSpPr>
        <p:spPr>
          <a:xfrm>
            <a:off x="293411" y="1275673"/>
            <a:ext cx="2379177" cy="276999"/>
          </a:xfrm>
          <a:prstGeom prst="rect">
            <a:avLst/>
          </a:prstGeom>
          <a:noFill/>
        </p:spPr>
        <p:txBody>
          <a:bodyPr wrap="none" rtlCol="0">
            <a:spAutoFit/>
          </a:bodyPr>
          <a:lstStyle/>
          <a:p>
            <a:r>
              <a:rPr lang="en-US" sz="1200" dirty="0" err="1"/>
              <a:t>Clf</a:t>
            </a:r>
            <a:r>
              <a:rPr lang="en-US" sz="1200" dirty="0"/>
              <a:t> 4_2: </a:t>
            </a:r>
            <a:r>
              <a:rPr lang="en-US" sz="1200" b="1" dirty="0"/>
              <a:t>28.6%</a:t>
            </a:r>
            <a:r>
              <a:rPr lang="en-US" sz="1200" dirty="0"/>
              <a:t> acc </a:t>
            </a:r>
            <a:r>
              <a:rPr lang="en-US" sz="1200" b="1" dirty="0"/>
              <a:t>@18 </a:t>
            </a:r>
            <a:r>
              <a:rPr lang="en-US" sz="1200" dirty="0"/>
              <a:t>epochs</a:t>
            </a:r>
          </a:p>
        </p:txBody>
      </p:sp>
      <p:pic>
        <p:nvPicPr>
          <p:cNvPr id="6" name="Picture 5">
            <a:extLst>
              <a:ext uri="{FF2B5EF4-FFF2-40B4-BE49-F238E27FC236}">
                <a16:creationId xmlns:a16="http://schemas.microsoft.com/office/drawing/2014/main" id="{26357872-E54A-3ECE-F799-D66B9E95914F}"/>
              </a:ext>
            </a:extLst>
          </p:cNvPr>
          <p:cNvPicPr>
            <a:picLocks noChangeAspect="1"/>
          </p:cNvPicPr>
          <p:nvPr/>
        </p:nvPicPr>
        <p:blipFill>
          <a:blip r:embed="rId2"/>
          <a:stretch>
            <a:fillRect/>
          </a:stretch>
        </p:blipFill>
        <p:spPr>
          <a:xfrm>
            <a:off x="230259" y="1633519"/>
            <a:ext cx="3443847" cy="2976750"/>
          </a:xfrm>
          <a:prstGeom prst="rect">
            <a:avLst/>
          </a:prstGeom>
        </p:spPr>
      </p:pic>
      <p:pic>
        <p:nvPicPr>
          <p:cNvPr id="9" name="Picture 8">
            <a:extLst>
              <a:ext uri="{FF2B5EF4-FFF2-40B4-BE49-F238E27FC236}">
                <a16:creationId xmlns:a16="http://schemas.microsoft.com/office/drawing/2014/main" id="{34CB7671-DB7D-C7E2-2EFD-481912051C66}"/>
              </a:ext>
            </a:extLst>
          </p:cNvPr>
          <p:cNvPicPr>
            <a:picLocks noChangeAspect="1"/>
          </p:cNvPicPr>
          <p:nvPr/>
        </p:nvPicPr>
        <p:blipFill>
          <a:blip r:embed="rId3"/>
          <a:stretch>
            <a:fillRect/>
          </a:stretch>
        </p:blipFill>
        <p:spPr>
          <a:xfrm>
            <a:off x="3798554" y="1633519"/>
            <a:ext cx="3127282" cy="3374173"/>
          </a:xfrm>
          <a:prstGeom prst="rect">
            <a:avLst/>
          </a:prstGeom>
        </p:spPr>
      </p:pic>
      <p:sp>
        <p:nvSpPr>
          <p:cNvPr id="10" name="TextBox 9">
            <a:extLst>
              <a:ext uri="{FF2B5EF4-FFF2-40B4-BE49-F238E27FC236}">
                <a16:creationId xmlns:a16="http://schemas.microsoft.com/office/drawing/2014/main" id="{99207759-0142-7F00-FE30-56D9FE1C0DC7}"/>
              </a:ext>
            </a:extLst>
          </p:cNvPr>
          <p:cNvSpPr txBox="1"/>
          <p:nvPr/>
        </p:nvSpPr>
        <p:spPr>
          <a:xfrm>
            <a:off x="4508572" y="444676"/>
            <a:ext cx="4044249" cy="830997"/>
          </a:xfrm>
          <a:prstGeom prst="rect">
            <a:avLst/>
          </a:prstGeom>
          <a:noFill/>
        </p:spPr>
        <p:txBody>
          <a:bodyPr wrap="none" rtlCol="0">
            <a:spAutoFit/>
          </a:bodyPr>
          <a:lstStyle/>
          <a:p>
            <a:r>
              <a:rPr lang="en-US" sz="1200" dirty="0" err="1"/>
              <a:t>Clf</a:t>
            </a:r>
            <a:r>
              <a:rPr lang="en-US" sz="1200" dirty="0"/>
              <a:t> 4</a:t>
            </a:r>
            <a:r>
              <a:rPr lang="en-US" sz="1200" b="1" dirty="0"/>
              <a:t>: 27% @3</a:t>
            </a:r>
            <a:r>
              <a:rPr lang="en-US" sz="1200" dirty="0"/>
              <a:t>0 epochs </a:t>
            </a:r>
          </a:p>
          <a:p>
            <a:r>
              <a:rPr lang="en-US" sz="1200" b="1" dirty="0" err="1"/>
              <a:t>Clf</a:t>
            </a:r>
            <a:r>
              <a:rPr lang="en-US" sz="1200" b="1" dirty="0"/>
              <a:t> 4_2_Y: 28.6%</a:t>
            </a:r>
            <a:r>
              <a:rPr lang="en-US" sz="1200" dirty="0"/>
              <a:t> acc </a:t>
            </a:r>
            <a:r>
              <a:rPr lang="en-US" sz="1200" b="1" dirty="0"/>
              <a:t>@18 </a:t>
            </a:r>
            <a:r>
              <a:rPr lang="en-US" sz="1200" dirty="0"/>
              <a:t>epochs</a:t>
            </a:r>
          </a:p>
          <a:p>
            <a:pPr lvl="1"/>
            <a:r>
              <a:rPr lang="en-US" sz="1200" dirty="0"/>
              <a:t>With DA method 1 accuracy was 24%</a:t>
            </a:r>
          </a:p>
          <a:p>
            <a:r>
              <a:rPr lang="en-US" sz="1200" dirty="0"/>
              <a:t>	With DA method 2 accuracy was 10% at 4 epochs</a:t>
            </a:r>
          </a:p>
        </p:txBody>
      </p:sp>
    </p:spTree>
    <p:extLst>
      <p:ext uri="{BB962C8B-B14F-4D97-AF65-F5344CB8AC3E}">
        <p14:creationId xmlns:p14="http://schemas.microsoft.com/office/powerpoint/2010/main" val="463370474"/>
      </p:ext>
    </p:extLst>
  </p:cSld>
  <p:clrMapOvr>
    <a:masterClrMapping/>
  </p:clrMapOvr>
</p:sld>
</file>

<file path=ppt/theme/theme1.xml><?xml version="1.0" encoding="utf-8"?>
<a:theme xmlns:a="http://schemas.openxmlformats.org/drawingml/2006/main" name="Office Theme">
  <a:themeElements>
    <a:clrScheme name="Fanshawe">
      <a:dk1>
        <a:srgbClr val="000000"/>
      </a:dk1>
      <a:lt1>
        <a:srgbClr val="FFFFFF"/>
      </a:lt1>
      <a:dk2>
        <a:srgbClr val="E12319"/>
      </a:dk2>
      <a:lt2>
        <a:srgbClr val="FFFFFF"/>
      </a:lt2>
      <a:accent1>
        <a:srgbClr val="E12319"/>
      </a:accent1>
      <a:accent2>
        <a:srgbClr val="D4D4D4"/>
      </a:accent2>
      <a:accent3>
        <a:srgbClr val="EFEFEF"/>
      </a:accent3>
      <a:accent4>
        <a:srgbClr val="696969"/>
      </a:accent4>
      <a:accent5>
        <a:srgbClr val="000000"/>
      </a:accent5>
      <a:accent6>
        <a:srgbClr val="FFFFFF"/>
      </a:accent6>
      <a:hlink>
        <a:srgbClr val="E12319"/>
      </a:hlink>
      <a:folHlink>
        <a:srgbClr val="B6232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341</TotalTime>
  <Words>630</Words>
  <Application>Microsoft Office PowerPoint</Application>
  <PresentationFormat>On-screen Show (16:9)</PresentationFormat>
  <Paragraphs>66</Paragraphs>
  <Slides>15</Slides>
  <Notes>0</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15</vt:i4>
      </vt:variant>
    </vt:vector>
  </HeadingPairs>
  <TitlesOfParts>
    <vt:vector size="17" baseType="lpstr">
      <vt:lpstr>Arial</vt:lpstr>
      <vt:lpstr>Office Theme</vt:lpstr>
      <vt:lpstr>TinyImageNet Classification</vt:lpstr>
      <vt:lpstr>Outline</vt:lpstr>
      <vt:lpstr>Dataset Description</vt:lpstr>
      <vt:lpstr>Objective</vt:lpstr>
      <vt:lpstr>Methodology</vt:lpstr>
      <vt:lpstr>Methodology</vt:lpstr>
      <vt:lpstr>Classifier 1 &amp; 2</vt:lpstr>
      <vt:lpstr>Classifier 3</vt:lpstr>
      <vt:lpstr>Classifier 4 &amp; 4.2</vt:lpstr>
      <vt:lpstr>Classifier 5</vt:lpstr>
      <vt:lpstr>Classifier 7</vt:lpstr>
      <vt:lpstr>Resnet18 </vt:lpstr>
      <vt:lpstr>Results</vt:lpstr>
      <vt:lpstr>Results</vt:lpstr>
      <vt:lpstr>Conclusions</vt:lpstr>
    </vt:vector>
  </TitlesOfParts>
  <Company>Fanshawe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Brandy Huxley</dc:creator>
  <cp:lastModifiedBy>Ali, Mohamed</cp:lastModifiedBy>
  <cp:revision>34</cp:revision>
  <dcterms:created xsi:type="dcterms:W3CDTF">2019-09-20T18:29:59Z</dcterms:created>
  <dcterms:modified xsi:type="dcterms:W3CDTF">2024-12-05T05:18:56Z</dcterms:modified>
</cp:coreProperties>
</file>